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06" r:id="rId2"/>
    <p:sldId id="307" r:id="rId3"/>
    <p:sldId id="333" r:id="rId4"/>
    <p:sldId id="332" r:id="rId5"/>
    <p:sldId id="335" r:id="rId6"/>
    <p:sldId id="344" r:id="rId7"/>
    <p:sldId id="336" r:id="rId8"/>
    <p:sldId id="345" r:id="rId9"/>
    <p:sldId id="337" r:id="rId10"/>
    <p:sldId id="338" r:id="rId11"/>
    <p:sldId id="351" r:id="rId12"/>
    <p:sldId id="339" r:id="rId13"/>
    <p:sldId id="340" r:id="rId14"/>
    <p:sldId id="350" r:id="rId15"/>
    <p:sldId id="346" r:id="rId16"/>
    <p:sldId id="347" r:id="rId17"/>
    <p:sldId id="348" r:id="rId18"/>
    <p:sldId id="359" r:id="rId19"/>
    <p:sldId id="353" r:id="rId20"/>
    <p:sldId id="354" r:id="rId21"/>
    <p:sldId id="352" r:id="rId22"/>
    <p:sldId id="355" r:id="rId23"/>
    <p:sldId id="357" r:id="rId24"/>
    <p:sldId id="358" r:id="rId25"/>
    <p:sldId id="302" r:id="rId26"/>
    <p:sldId id="360" r:id="rId27"/>
    <p:sldId id="361" r:id="rId28"/>
    <p:sldId id="362" r:id="rId29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9" autoAdjust="0"/>
    <p:restoredTop sz="99861" autoAdjust="0"/>
  </p:normalViewPr>
  <p:slideViewPr>
    <p:cSldViewPr>
      <p:cViewPr varScale="1">
        <p:scale>
          <a:sx n="83" d="100"/>
          <a:sy n="83" d="100"/>
        </p:scale>
        <p:origin x="-3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568952" cy="1224136"/>
          </a:xfrm>
        </p:spPr>
        <p:txBody>
          <a:bodyPr/>
          <a:lstStyle/>
          <a:p>
            <a:r>
              <a:rPr lang="en-US" altLang="zh-TW" sz="3200" b="1" dirty="0" smtClean="0"/>
              <a:t>Finding </a:t>
            </a:r>
            <a:r>
              <a:rPr lang="en-US" altLang="zh-TW" sz="3200" b="1" dirty="0"/>
              <a:t>Relevant Information </a:t>
            </a:r>
            <a:r>
              <a:rPr lang="en-US" altLang="zh-TW" sz="3200" b="1" dirty="0" smtClean="0"/>
              <a:t>of Certain </a:t>
            </a:r>
            <a:r>
              <a:rPr lang="en-US" altLang="zh-TW" sz="3200" b="1" dirty="0"/>
              <a:t>Types </a:t>
            </a:r>
            <a:r>
              <a:rPr lang="en-US" altLang="zh-TW" sz="3200" b="1" dirty="0" smtClean="0"/>
              <a:t>from Enterprise </a:t>
            </a:r>
            <a:r>
              <a:rPr lang="en-US" altLang="zh-TW" sz="3200" b="1" dirty="0"/>
              <a:t>Data</a:t>
            </a:r>
            <a:endParaRPr lang="zh-TW" altLang="en-US" sz="3200" b="1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5160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Date: 2012/04/30</a:t>
            </a:r>
          </a:p>
          <a:p>
            <a:r>
              <a:rPr lang="en-US" altLang="zh-TW" dirty="0" smtClean="0"/>
              <a:t>Source:</a:t>
            </a:r>
            <a:r>
              <a:rPr lang="en-US" altLang="zh-TW" dirty="0"/>
              <a:t> </a:t>
            </a:r>
            <a:r>
              <a:rPr lang="en-US" altLang="zh-TW" dirty="0" err="1" smtClean="0"/>
              <a:t>Xitong</a:t>
            </a:r>
            <a:r>
              <a:rPr lang="en-US" altLang="zh-TW" dirty="0" smtClean="0"/>
              <a:t> </a:t>
            </a:r>
            <a:r>
              <a:rPr lang="en-US" altLang="zh-TW" dirty="0"/>
              <a:t>Liu </a:t>
            </a:r>
            <a:r>
              <a:rPr lang="en-US" altLang="zh-TW" dirty="0" smtClean="0"/>
              <a:t>(CIKM’11)</a:t>
            </a:r>
          </a:p>
          <a:p>
            <a:r>
              <a:rPr lang="en-US" altLang="zh-TW" dirty="0" smtClean="0"/>
              <a:t>Speaker: </a:t>
            </a:r>
            <a:r>
              <a:rPr lang="en-US" altLang="zh-TW" dirty="0" err="1" smtClean="0"/>
              <a:t>Er</a:t>
            </a:r>
            <a:r>
              <a:rPr lang="en-US" altLang="zh-TW" dirty="0" smtClean="0"/>
              <a:t>-gang Liu</a:t>
            </a:r>
          </a:p>
          <a:p>
            <a:r>
              <a:rPr lang="en-US" altLang="zh-TW" dirty="0"/>
              <a:t>Advisor: Dr</a:t>
            </a:r>
            <a:r>
              <a:rPr lang="en-US" altLang="zh-TW" dirty="0" smtClean="0"/>
              <a:t>.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Similarity – Mutual information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553544" y="2564904"/>
                <a:ext cx="5410944" cy="39120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TW" sz="1500" dirty="0" smtClean="0"/>
                  <a:t>P(John = 1 , Smith = 1)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John</m:t>
                        </m:r>
                        <m:r>
                          <m:rPr>
                            <m:nor/>
                          </m:rPr>
                          <a:rPr lang="en-US" altLang="zh-TW" sz="1500" b="0" i="0" dirty="0" smtClean="0"/>
                          <m:t>=1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 , 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Smith</m:t>
                        </m:r>
                        <m:r>
                          <m:rPr>
                            <m:nor/>
                          </m:rPr>
                          <a:rPr lang="en-US" altLang="zh-TW" sz="1500" b="0" i="0" dirty="0" smtClean="0"/>
                          <m:t>=1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John</m:t>
                        </m:r>
                        <m:r>
                          <m:rPr>
                            <m:nor/>
                          </m:rPr>
                          <a:rPr lang="en-US" altLang="zh-TW" sz="1500" b="0" i="0" dirty="0" smtClean="0"/>
                          <m:t>=1)</m:t>
                        </m:r>
                        <m:r>
                          <m:rPr>
                            <m:nor/>
                          </m:rPr>
                          <a:rPr lang="en-US" altLang="zh-TW" sz="15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b="0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Smith</m:t>
                        </m:r>
                        <m:r>
                          <m:rPr>
                            <m:nor/>
                          </m:rPr>
                          <a:rPr lang="en-US" altLang="zh-TW" sz="1500" b="0" i="0" dirty="0" smtClean="0"/>
                          <m:t>=1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)</m:t>
                        </m:r>
                      </m:den>
                    </m:f>
                  </m:oMath>
                </a14:m>
                <a:r>
                  <a:rPr lang="zh-TW" altLang="en-US" sz="1500" dirty="0" smtClean="0"/>
                  <a:t>  </a:t>
                </a:r>
                <a:r>
                  <a:rPr lang="en-US" altLang="zh-TW" sz="1500" dirty="0" smtClean="0"/>
                  <a:t>+ </a:t>
                </a:r>
              </a:p>
              <a:p>
                <a:pPr marL="0" indent="0">
                  <a:buNone/>
                </a:pPr>
                <a:r>
                  <a:rPr lang="en-US" altLang="zh-TW" sz="1500" dirty="0"/>
                  <a:t>P(John = 1 , Smith = </a:t>
                </a:r>
                <a:r>
                  <a:rPr lang="en-US" altLang="zh-TW" sz="1500" dirty="0" smtClean="0"/>
                  <a:t>0) </a:t>
                </a:r>
                <a:r>
                  <a:rPr lang="en-US" altLang="zh-TW" sz="1500" dirty="0"/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John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=1 , 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Smith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John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=1)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Smith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=0)</m:t>
                        </m:r>
                      </m:den>
                    </m:f>
                  </m:oMath>
                </a14:m>
                <a:r>
                  <a:rPr lang="zh-TW" altLang="en-US" sz="1500" dirty="0"/>
                  <a:t> </a:t>
                </a:r>
                <a:r>
                  <a:rPr lang="zh-TW" altLang="en-US" sz="1500" dirty="0" smtClean="0"/>
                  <a:t> </a:t>
                </a:r>
                <a:r>
                  <a:rPr lang="en-US" altLang="zh-TW" sz="1500" dirty="0" smtClean="0"/>
                  <a:t>+ </a:t>
                </a:r>
                <a:endParaRPr lang="en-US" altLang="zh-TW" sz="1500" dirty="0"/>
              </a:p>
              <a:p>
                <a:pPr marL="0" indent="0">
                  <a:buNone/>
                </a:pPr>
                <a:r>
                  <a:rPr lang="en-US" altLang="zh-TW" sz="1500" dirty="0"/>
                  <a:t>P(John = </a:t>
                </a:r>
                <a:r>
                  <a:rPr lang="en-US" altLang="zh-TW" sz="1500" dirty="0" smtClean="0"/>
                  <a:t>0 </a:t>
                </a:r>
                <a:r>
                  <a:rPr lang="en-US" altLang="zh-TW" sz="1500" dirty="0"/>
                  <a:t>, Smith = 1)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John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=0 , 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Smith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John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=0)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Smith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=1)</m:t>
                        </m:r>
                      </m:den>
                    </m:f>
                  </m:oMath>
                </a14:m>
                <a:r>
                  <a:rPr lang="zh-TW" altLang="en-US" sz="1500" dirty="0"/>
                  <a:t> </a:t>
                </a:r>
                <a:r>
                  <a:rPr lang="zh-TW" altLang="en-US" sz="1500" dirty="0" smtClean="0"/>
                  <a:t> </a:t>
                </a:r>
                <a:r>
                  <a:rPr lang="en-US" altLang="zh-TW" sz="1500" dirty="0" smtClean="0"/>
                  <a:t>+ </a:t>
                </a:r>
                <a:endParaRPr lang="en-US" altLang="zh-TW" sz="1500" dirty="0"/>
              </a:p>
              <a:p>
                <a:pPr marL="0" indent="0">
                  <a:buNone/>
                </a:pPr>
                <a:r>
                  <a:rPr lang="en-US" altLang="zh-TW" sz="1500" dirty="0"/>
                  <a:t>P(John = </a:t>
                </a:r>
                <a:r>
                  <a:rPr lang="en-US" altLang="zh-TW" sz="1500" dirty="0" smtClean="0"/>
                  <a:t>0 </a:t>
                </a:r>
                <a:r>
                  <a:rPr lang="en-US" altLang="zh-TW" sz="1500" dirty="0"/>
                  <a:t>, Smith = </a:t>
                </a:r>
                <a:r>
                  <a:rPr lang="en-US" altLang="zh-TW" sz="1500" dirty="0" smtClean="0"/>
                  <a:t>0) </a:t>
                </a:r>
                <a:r>
                  <a:rPr lang="en-US" altLang="zh-TW" sz="1500" dirty="0"/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John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=0 , 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Smith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John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=0)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P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Smith</m:t>
                        </m:r>
                        <m:r>
                          <m:rPr>
                            <m:nor/>
                          </m:rPr>
                          <a:rPr lang="en-US" altLang="zh-TW" sz="1500" dirty="0"/>
                          <m:t>=0)</m:t>
                        </m:r>
                      </m:den>
                    </m:f>
                  </m:oMath>
                </a14:m>
                <a:r>
                  <a:rPr lang="zh-TW" altLang="en-US" sz="1500" dirty="0"/>
                  <a:t> </a:t>
                </a:r>
                <a:endParaRPr lang="en-US" altLang="zh-TW" sz="1500" dirty="0" smtClean="0"/>
              </a:p>
              <a:p>
                <a:pPr marL="0" indent="0">
                  <a:buNone/>
                </a:pPr>
                <a:endParaRPr lang="en-US" altLang="zh-TW" sz="1500" dirty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150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500 </m:t>
                        </m:r>
                      </m:den>
                    </m:f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log </a:t>
                </a:r>
                <a:r>
                  <a:rPr lang="en-US" altLang="zh-TW" sz="20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sz="20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150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TW" sz="20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210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500</m:t>
                            </m:r>
                          </m:den>
                        </m:f>
                        <m:r>
                          <a:rPr lang="en-US" altLang="zh-TW" sz="2000" b="0" i="1" dirty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0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190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500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00 </m:t>
                        </m:r>
                      </m:den>
                    </m:f>
                  </m:oMath>
                </a14:m>
                <a:r>
                  <a:rPr lang="en-US" altLang="zh-TW" sz="2000" dirty="0"/>
                  <a:t>  log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60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altLang="zh-TW" sz="2000" i="1" dirty="0">
                                <a:latin typeface="Cambria Math"/>
                              </a:rPr>
                              <m:t>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210</m:t>
                            </m:r>
                          </m:num>
                          <m:den>
                            <m:r>
                              <a:rPr lang="en-US" altLang="zh-TW" sz="2000" i="1" dirty="0">
                                <a:latin typeface="Cambria Math"/>
                              </a:rPr>
                              <m:t>100</m:t>
                            </m:r>
                          </m:den>
                        </m:f>
                        <m:r>
                          <a:rPr lang="en-US" altLang="zh-TW" sz="2000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310</m:t>
                            </m:r>
                          </m:num>
                          <m:den>
                            <m:r>
                              <a:rPr lang="en-US" altLang="zh-TW" sz="2000" i="1" dirty="0"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TW" sz="2000" dirty="0"/>
                  <a:t> </a:t>
                </a:r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00 </m:t>
                        </m:r>
                      </m:den>
                    </m:f>
                  </m:oMath>
                </a14:m>
                <a:r>
                  <a:rPr lang="en-US" altLang="zh-TW" sz="2000" dirty="0"/>
                  <a:t>  log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40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altLang="zh-TW" sz="2000" i="1" dirty="0">
                                <a:latin typeface="Cambria Math"/>
                              </a:rPr>
                              <m:t>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290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altLang="zh-TW" sz="2000" i="1" dirty="0">
                                <a:latin typeface="Cambria Math"/>
                              </a:rPr>
                              <m:t>00</m:t>
                            </m:r>
                          </m:den>
                        </m:f>
                        <m:r>
                          <a:rPr lang="en-US" altLang="zh-TW" sz="2000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190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altLang="zh-TW" sz="2000" i="1" dirty="0">
                                <a:latin typeface="Cambria Math"/>
                              </a:rPr>
                              <m:t>00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250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 5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00 </m:t>
                        </m:r>
                      </m:den>
                    </m:f>
                  </m:oMath>
                </a14:m>
                <a:r>
                  <a:rPr lang="en-US" altLang="zh-TW" sz="2000" dirty="0"/>
                  <a:t>  log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250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altLang="zh-TW" sz="2000" i="1" dirty="0">
                                <a:latin typeface="Cambria Math"/>
                              </a:rPr>
                              <m:t>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290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altLang="zh-TW" sz="2000" i="1" dirty="0">
                                <a:latin typeface="Cambria Math"/>
                              </a:rPr>
                              <m:t>00</m:t>
                            </m:r>
                          </m:den>
                        </m:f>
                        <m:r>
                          <a:rPr lang="en-US" altLang="zh-TW" sz="2000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310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altLang="zh-TW" sz="2000" i="1" dirty="0">
                                <a:latin typeface="Cambria Math"/>
                              </a:rPr>
                              <m:t>00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TW" sz="2000" dirty="0"/>
                  <a:t> </a:t>
                </a:r>
              </a:p>
              <a:p>
                <a:pPr marL="0" indent="0">
                  <a:buNone/>
                </a:pPr>
                <a:endParaRPr lang="en-US" altLang="zh-TW" sz="1700" dirty="0"/>
              </a:p>
              <a:p>
                <a:pPr marL="0" indent="0">
                  <a:buNone/>
                </a:pPr>
                <a:endParaRPr lang="en-US" altLang="zh-TW" sz="1700" dirty="0"/>
              </a:p>
              <a:p>
                <a:pPr marL="0" indent="0">
                  <a:buNone/>
                </a:pPr>
                <a:endParaRPr lang="en-US" altLang="zh-TW" sz="1700" dirty="0"/>
              </a:p>
              <a:p>
                <a:endParaRPr lang="en-US" altLang="zh-TW" sz="1600" dirty="0" smtClean="0"/>
              </a:p>
              <a:p>
                <a:endParaRPr lang="zh-TW" altLang="en-US" sz="1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3544" y="2564904"/>
                <a:ext cx="5410944" cy="3912096"/>
              </a:xfrm>
              <a:blipFill rotWithShape="1">
                <a:blip r:embed="rId2"/>
                <a:stretch>
                  <a:fillRect l="-12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0" y="1412776"/>
            <a:ext cx="63531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39047"/>
              </p:ext>
            </p:extLst>
          </p:nvPr>
        </p:nvGraphicFramePr>
        <p:xfrm>
          <a:off x="251520" y="5373216"/>
          <a:ext cx="2880320" cy="1088361"/>
        </p:xfrm>
        <a:graphic>
          <a:graphicData uri="http://schemas.openxmlformats.org/drawingml/2006/table">
            <a:tbl>
              <a:tblPr/>
              <a:tblGrid>
                <a:gridCol w="936104"/>
                <a:gridCol w="864096"/>
                <a:gridCol w="1080120"/>
              </a:tblGrid>
              <a:tr h="3621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John=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John=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621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Smith=1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1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Smith=0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869843" cy="229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1489"/>
            <a:ext cx="7416823" cy="224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848" y="404664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Identify Cluster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971600" y="4437112"/>
            <a:ext cx="2150147" cy="21602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pPr algn="ctr"/>
            <a:r>
              <a:rPr lang="en-US" altLang="zh-TW" sz="1600" b="1" dirty="0" smtClean="0"/>
              <a:t>Employee</a:t>
            </a:r>
          </a:p>
          <a:p>
            <a:pPr algn="ctr"/>
            <a:r>
              <a:rPr lang="en-US" altLang="zh-TW" sz="1600" b="1" dirty="0" smtClean="0"/>
              <a:t>Employee ID,</a:t>
            </a:r>
          </a:p>
          <a:p>
            <a:pPr algn="ctr"/>
            <a:r>
              <a:rPr lang="en-US" altLang="zh-TW" sz="1600" b="1" dirty="0" smtClean="0"/>
              <a:t>Name,</a:t>
            </a:r>
          </a:p>
          <a:p>
            <a:pPr algn="ctr"/>
            <a:r>
              <a:rPr lang="en-US" altLang="zh-TW" sz="1600" b="1" dirty="0" smtClean="0"/>
              <a:t>Department,</a:t>
            </a:r>
          </a:p>
          <a:p>
            <a:pPr algn="ctr"/>
            <a:r>
              <a:rPr lang="en-US" altLang="zh-TW" sz="1600" b="1" dirty="0" smtClean="0"/>
              <a:t>Email.</a:t>
            </a:r>
          </a:p>
          <a:p>
            <a:pPr algn="ctr"/>
            <a:r>
              <a:rPr lang="en-US" altLang="zh-TW" sz="1600" b="1" i="1" dirty="0"/>
              <a:t>.</a:t>
            </a:r>
          </a:p>
          <a:p>
            <a:pPr algn="ctr"/>
            <a:r>
              <a:rPr lang="en-US" altLang="zh-TW" sz="1600" b="1" i="1" dirty="0"/>
              <a:t>.</a:t>
            </a:r>
          </a:p>
          <a:p>
            <a:pPr algn="ctr"/>
            <a:r>
              <a:rPr lang="en-US" altLang="zh-TW" sz="1600" b="1" i="1" dirty="0" smtClean="0"/>
              <a:t>.</a:t>
            </a:r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8" name="矩形 7"/>
          <p:cNvSpPr/>
          <p:nvPr/>
        </p:nvSpPr>
        <p:spPr>
          <a:xfrm>
            <a:off x="179512" y="3090446"/>
            <a:ext cx="2913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Table name + Attribute names</a:t>
            </a:r>
            <a:endParaRPr lang="zh-TW" altLang="en-US" sz="1600" b="1" dirty="0"/>
          </a:p>
        </p:txBody>
      </p:sp>
      <p:sp>
        <p:nvSpPr>
          <p:cNvPr id="10" name="向右箭號 9"/>
          <p:cNvSpPr/>
          <p:nvPr/>
        </p:nvSpPr>
        <p:spPr>
          <a:xfrm>
            <a:off x="179512" y="5121222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05523" y="4026550"/>
            <a:ext cx="1883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/>
              <a:t>Profile Document</a:t>
            </a:r>
            <a:endParaRPr lang="zh-TW" altLang="en-US" sz="1600" b="1" dirty="0"/>
          </a:p>
        </p:txBody>
      </p:sp>
      <p:sp>
        <p:nvSpPr>
          <p:cNvPr id="12" name="矩形 11"/>
          <p:cNvSpPr/>
          <p:nvPr/>
        </p:nvSpPr>
        <p:spPr>
          <a:xfrm>
            <a:off x="388462" y="1585784"/>
            <a:ext cx="756791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112109" y="2384884"/>
            <a:ext cx="1183499" cy="468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流程圖: 接點 13"/>
          <p:cNvSpPr/>
          <p:nvPr/>
        </p:nvSpPr>
        <p:spPr>
          <a:xfrm>
            <a:off x="3713933" y="4869160"/>
            <a:ext cx="2059540" cy="79208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“John” , “Smith”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3707904" y="5805264"/>
            <a:ext cx="2065569" cy="79208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“information” , “contact”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7904" y="3841916"/>
            <a:ext cx="2016224" cy="73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500" b="1" dirty="0" smtClean="0"/>
              <a:t>Calculate Similarity</a:t>
            </a:r>
            <a:endParaRPr lang="zh-TW" altLang="en-US" sz="1500" b="1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3131840" y="5244540"/>
            <a:ext cx="572018" cy="1233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3131840" y="5367892"/>
            <a:ext cx="720080" cy="6533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向右箭號 20"/>
          <p:cNvSpPr/>
          <p:nvPr/>
        </p:nvSpPr>
        <p:spPr>
          <a:xfrm>
            <a:off x="6084168" y="5049214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流程圖: 接點 21"/>
          <p:cNvSpPr/>
          <p:nvPr/>
        </p:nvSpPr>
        <p:spPr>
          <a:xfrm>
            <a:off x="6948264" y="5013176"/>
            <a:ext cx="2065569" cy="79208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“information” , “contact”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71470" y="4578356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Higher similarity</a:t>
            </a:r>
            <a:endParaRPr lang="zh-TW" altLang="en-US" sz="1600" b="1" dirty="0"/>
          </a:p>
        </p:txBody>
      </p:sp>
      <p:sp>
        <p:nvSpPr>
          <p:cNvPr id="28" name="矩形 27"/>
          <p:cNvSpPr/>
          <p:nvPr/>
        </p:nvSpPr>
        <p:spPr>
          <a:xfrm>
            <a:off x="7644257" y="5939698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 smtClean="0"/>
              <a:t>Q</a:t>
            </a:r>
            <a:r>
              <a:rPr lang="en-US" altLang="zh-TW" sz="2800" i="1" baseline="-25000" dirty="0" smtClean="0"/>
              <a:t>T</a:t>
            </a:r>
            <a:r>
              <a:rPr lang="en-US" altLang="zh-TW" i="1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Language Modeling </a:t>
            </a:r>
            <a:r>
              <a:rPr lang="en-US" altLang="zh-TW" dirty="0"/>
              <a:t>based 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6287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323528" y="2348880"/>
            <a:ext cx="2150147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b="1" dirty="0" smtClean="0"/>
              <a:t>…………..........</a:t>
            </a:r>
          </a:p>
          <a:p>
            <a:r>
              <a:rPr lang="en-US" altLang="zh-TW" sz="2000" b="1" dirty="0" smtClean="0"/>
              <a:t>………………...</a:t>
            </a:r>
          </a:p>
          <a:p>
            <a:r>
              <a:rPr lang="en-US" altLang="zh-TW" sz="2000" b="1" dirty="0" smtClean="0"/>
              <a:t>………………..</a:t>
            </a:r>
            <a:endParaRPr lang="en-US" altLang="zh-TW" sz="2000" b="1" dirty="0"/>
          </a:p>
          <a:p>
            <a:r>
              <a:rPr lang="en-US" altLang="zh-TW" sz="2000" b="1" dirty="0" smtClean="0"/>
              <a:t>………………..</a:t>
            </a:r>
            <a:endParaRPr lang="en-US" altLang="zh-TW" sz="2000" b="1" dirty="0"/>
          </a:p>
          <a:p>
            <a:r>
              <a:rPr lang="en-US" altLang="zh-TW" sz="2000" b="1" dirty="0" smtClean="0"/>
              <a:t>………………..………………..</a:t>
            </a:r>
            <a:endParaRPr lang="en-US" altLang="zh-TW" sz="2000" b="1" dirty="0"/>
          </a:p>
          <a:p>
            <a:endParaRPr lang="en-US" altLang="zh-TW" sz="1600" i="1" dirty="0" smtClean="0"/>
          </a:p>
        </p:txBody>
      </p:sp>
      <p:sp>
        <p:nvSpPr>
          <p:cNvPr id="11" name="矩形 10"/>
          <p:cNvSpPr/>
          <p:nvPr/>
        </p:nvSpPr>
        <p:spPr>
          <a:xfrm>
            <a:off x="2627784" y="2930550"/>
            <a:ext cx="2489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/>
              <a:t>U</a:t>
            </a:r>
            <a:r>
              <a:rPr lang="en-US" altLang="zh-TW" sz="1600" i="1" dirty="0" smtClean="0"/>
              <a:t>nstructured </a:t>
            </a:r>
            <a:r>
              <a:rPr lang="en-US" altLang="zh-TW" sz="1600" dirty="0"/>
              <a:t>information</a:t>
            </a:r>
            <a:r>
              <a:rPr lang="zh-TW" altLang="en-US" sz="1600" b="1" dirty="0" smtClean="0"/>
              <a:t> </a:t>
            </a:r>
            <a:endParaRPr lang="zh-TW" altLang="en-US" sz="1600" b="1" dirty="0"/>
          </a:p>
        </p:txBody>
      </p:sp>
      <p:sp>
        <p:nvSpPr>
          <p:cNvPr id="5" name="矩形 4"/>
          <p:cNvSpPr/>
          <p:nvPr/>
        </p:nvSpPr>
        <p:spPr>
          <a:xfrm>
            <a:off x="2699792" y="2463279"/>
            <a:ext cx="49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 dirty="0"/>
              <a:t>θ</a:t>
            </a:r>
            <a:r>
              <a:rPr lang="en-US" altLang="zh-TW" sz="2400" i="1" baseline="-25000" dirty="0" smtClean="0"/>
              <a:t>C</a:t>
            </a:r>
            <a:endParaRPr lang="zh-TW" altLang="zh-TW" sz="2400" dirty="0"/>
          </a:p>
        </p:txBody>
      </p:sp>
      <p:sp>
        <p:nvSpPr>
          <p:cNvPr id="13" name="圓角矩形 12"/>
          <p:cNvSpPr/>
          <p:nvPr/>
        </p:nvSpPr>
        <p:spPr>
          <a:xfrm>
            <a:off x="333621" y="4581128"/>
            <a:ext cx="2150147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r>
              <a:rPr lang="en-US" altLang="zh-TW" sz="1600" b="1" dirty="0" smtClean="0"/>
              <a:t>Employee ID,</a:t>
            </a:r>
          </a:p>
          <a:p>
            <a:pPr algn="ctr"/>
            <a:r>
              <a:rPr lang="en-US" altLang="zh-TW" sz="1600" b="1" dirty="0" smtClean="0"/>
              <a:t>Name,</a:t>
            </a:r>
          </a:p>
          <a:p>
            <a:pPr algn="ctr"/>
            <a:r>
              <a:rPr lang="en-US" altLang="zh-TW" sz="1600" b="1" dirty="0" smtClean="0"/>
              <a:t>Department,</a:t>
            </a:r>
          </a:p>
          <a:p>
            <a:pPr algn="ctr"/>
            <a:r>
              <a:rPr lang="en-US" altLang="zh-TW" sz="1600" b="1" dirty="0" smtClean="0"/>
              <a:t>Email.</a:t>
            </a:r>
          </a:p>
          <a:p>
            <a:pPr algn="ctr"/>
            <a:r>
              <a:rPr lang="en-US" altLang="zh-TW" sz="1600" b="1" i="1" dirty="0"/>
              <a:t>.</a:t>
            </a:r>
          </a:p>
          <a:p>
            <a:pPr algn="ctr"/>
            <a:r>
              <a:rPr lang="en-US" altLang="zh-TW" sz="1600" b="1" i="1" dirty="0"/>
              <a:t>.</a:t>
            </a:r>
          </a:p>
          <a:p>
            <a:pPr algn="ctr"/>
            <a:r>
              <a:rPr lang="en-US" altLang="zh-TW" sz="1600" b="1" i="1" dirty="0" smtClean="0"/>
              <a:t>.</a:t>
            </a:r>
          </a:p>
          <a:p>
            <a:pPr algn="ctr"/>
            <a:r>
              <a:rPr lang="en-US" altLang="zh-TW" sz="1600" b="1" i="1" dirty="0" smtClean="0"/>
              <a:t>.</a:t>
            </a:r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14" name="矩形 13"/>
          <p:cNvSpPr/>
          <p:nvPr/>
        </p:nvSpPr>
        <p:spPr>
          <a:xfrm>
            <a:off x="2699792" y="4640024"/>
            <a:ext cx="476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 dirty="0" smtClean="0"/>
              <a:t>θ</a:t>
            </a:r>
            <a:r>
              <a:rPr lang="en-US" altLang="zh-TW" sz="2400" i="1" baseline="-25000" dirty="0"/>
              <a:t>T</a:t>
            </a:r>
            <a:endParaRPr lang="zh-TW" altLang="zh-TW" sz="2400" dirty="0"/>
          </a:p>
        </p:txBody>
      </p:sp>
      <p:sp>
        <p:nvSpPr>
          <p:cNvPr id="16" name="矩形 15"/>
          <p:cNvSpPr/>
          <p:nvPr/>
        </p:nvSpPr>
        <p:spPr>
          <a:xfrm>
            <a:off x="2699792" y="5106670"/>
            <a:ext cx="1338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Attribute set </a:t>
            </a:r>
            <a:endParaRPr lang="zh-TW" altLang="en-US" sz="1600" b="1" dirty="0"/>
          </a:p>
        </p:txBody>
      </p:sp>
      <p:sp>
        <p:nvSpPr>
          <p:cNvPr id="12" name="矩形 11"/>
          <p:cNvSpPr/>
          <p:nvPr/>
        </p:nvSpPr>
        <p:spPr>
          <a:xfrm>
            <a:off x="2627784" y="3391102"/>
            <a:ext cx="1653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Total Term : 500</a:t>
            </a:r>
            <a:endParaRPr lang="zh-TW" altLang="en-US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2699792" y="5517232"/>
            <a:ext cx="1821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Total </a:t>
            </a:r>
            <a:r>
              <a:rPr lang="en-US" altLang="zh-TW" sz="1600" i="1" dirty="0"/>
              <a:t>a</a:t>
            </a:r>
            <a:r>
              <a:rPr lang="en-US" altLang="zh-TW" sz="1600" i="1" dirty="0" smtClean="0"/>
              <a:t>ttribute : 15</a:t>
            </a:r>
            <a:endParaRPr lang="zh-TW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3906" y="2564904"/>
                <a:ext cx="3880582" cy="39120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altLang="zh-TW" sz="1500" dirty="0" smtClean="0"/>
              </a:p>
              <a:p>
                <a:pPr marL="0" indent="0">
                  <a:buNone/>
                </a:pPr>
                <a:r>
                  <a:rPr lang="en-US" altLang="zh-TW" sz="1800" dirty="0" smtClean="0"/>
                  <a:t>P(John </a:t>
                </a:r>
                <a:r>
                  <a:rPr lang="en-US" altLang="zh-TW" sz="1800" dirty="0"/>
                  <a:t>| </a:t>
                </a:r>
                <a:r>
                  <a:rPr lang="zh-TW" altLang="zh-TW" sz="1800" b="1" dirty="0" smtClean="0"/>
                  <a:t>θ</a:t>
                </a:r>
                <a:r>
                  <a:rPr lang="en-US" altLang="zh-TW" sz="1800" i="1" baseline="-25000" dirty="0"/>
                  <a:t>C</a:t>
                </a:r>
                <a:r>
                  <a:rPr lang="en-US" altLang="zh-TW" sz="1800" i="1" baseline="-25000" dirty="0" smtClean="0"/>
                  <a:t> </a:t>
                </a:r>
                <a:r>
                  <a:rPr lang="en-US" altLang="zh-TW" sz="1800" dirty="0"/>
                  <a:t>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1800" b="0" i="0" dirty="0" smtClean="0"/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1800" b="0" i="0" dirty="0" smtClean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endParaRPr lang="en-US" altLang="zh-TW" sz="1800" dirty="0" smtClean="0"/>
              </a:p>
              <a:p>
                <a:pPr marL="0" indent="0">
                  <a:buNone/>
                </a:pPr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en-US" altLang="zh-TW" sz="1800" dirty="0"/>
                  <a:t>P(John | </a:t>
                </a:r>
                <a:r>
                  <a:rPr lang="zh-TW" altLang="zh-TW" sz="1800" b="1" dirty="0"/>
                  <a:t>θ</a:t>
                </a:r>
                <a:r>
                  <a:rPr lang="en-US" altLang="zh-TW" sz="1800" i="1" baseline="-25000" dirty="0"/>
                  <a:t>T </a:t>
                </a:r>
                <a:r>
                  <a:rPr lang="en-US" altLang="zh-TW" sz="1800" dirty="0"/>
                  <a:t>)  = </a:t>
                </a:r>
                <a:r>
                  <a:rPr lang="en-US" altLang="zh-TW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1800" b="0" i="0" dirty="0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1800" dirty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altLang="zh-TW" sz="1800" dirty="0" smtClean="0"/>
              </a:p>
              <a:p>
                <a:pPr marL="0" indent="0">
                  <a:buNone/>
                </a:pPr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en-US" altLang="zh-TW" sz="1700" dirty="0" smtClean="0"/>
                  <a:t>P(contact </a:t>
                </a:r>
                <a:r>
                  <a:rPr lang="en-US" altLang="zh-TW" sz="1700" dirty="0"/>
                  <a:t>| </a:t>
                </a:r>
                <a:r>
                  <a:rPr lang="zh-TW" altLang="zh-TW" sz="1700" b="1" dirty="0"/>
                  <a:t>θ</a:t>
                </a:r>
                <a:r>
                  <a:rPr lang="en-US" altLang="zh-TW" sz="1700" i="1" baseline="-25000" dirty="0"/>
                  <a:t>C </a:t>
                </a:r>
                <a:r>
                  <a:rPr lang="en-US" altLang="zh-TW" sz="1700" dirty="0"/>
                  <a:t>)  = </a:t>
                </a:r>
                <a:r>
                  <a:rPr lang="en-US" altLang="zh-TW" sz="17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7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1700" b="0" i="0" dirty="0" smtClean="0">
                            <a:latin typeface="Cambria Math"/>
                          </a:rPr>
                          <m:t>  20</m:t>
                        </m:r>
                        <m:r>
                          <m:rPr>
                            <m:nor/>
                          </m:rPr>
                          <a:rPr lang="en-US" altLang="zh-TW" sz="1700" dirty="0" smtClean="0"/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1700" dirty="0" smtClean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endParaRPr lang="en-US" altLang="zh-TW" sz="1700" dirty="0"/>
              </a:p>
              <a:p>
                <a:pPr marL="0" indent="0">
                  <a:buNone/>
                </a:pPr>
                <a:endParaRPr lang="en-US" altLang="zh-TW" sz="1700" dirty="0"/>
              </a:p>
              <a:p>
                <a:pPr marL="0" indent="0">
                  <a:buNone/>
                </a:pPr>
                <a:r>
                  <a:rPr lang="en-US" altLang="zh-TW" sz="1700" dirty="0" smtClean="0"/>
                  <a:t>P(contact </a:t>
                </a:r>
                <a:r>
                  <a:rPr lang="en-US" altLang="zh-TW" sz="1700" dirty="0"/>
                  <a:t>| </a:t>
                </a:r>
                <a:r>
                  <a:rPr lang="zh-TW" altLang="zh-TW" sz="1700" b="1" dirty="0"/>
                  <a:t>θ</a:t>
                </a:r>
                <a:r>
                  <a:rPr lang="en-US" altLang="zh-TW" sz="1700" i="1" baseline="-25000" dirty="0"/>
                  <a:t>T </a:t>
                </a:r>
                <a:r>
                  <a:rPr lang="en-US" altLang="zh-TW" sz="1700" dirty="0"/>
                  <a:t>)  </a:t>
                </a:r>
                <a:r>
                  <a:rPr lang="en-US" altLang="zh-TW" sz="17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7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1700" b="0" i="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1700" dirty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altLang="zh-TW" sz="1700" dirty="0"/>
              </a:p>
              <a:p>
                <a:pPr marL="0" indent="0">
                  <a:buNone/>
                </a:pPr>
                <a:endParaRPr lang="en-US" altLang="zh-TW" sz="1800" dirty="0"/>
              </a:p>
              <a:p>
                <a:pPr marL="0" indent="0">
                  <a:buNone/>
                </a:pPr>
                <a:endParaRPr lang="en-US" altLang="zh-TW" sz="1800" dirty="0"/>
              </a:p>
              <a:p>
                <a:pPr marL="0" indent="0">
                  <a:buNone/>
                </a:pPr>
                <a:endParaRPr lang="en-US" altLang="zh-TW" sz="1700" dirty="0"/>
              </a:p>
              <a:p>
                <a:pPr marL="0" indent="0">
                  <a:buNone/>
                </a:pPr>
                <a:endParaRPr lang="en-US" altLang="zh-TW" sz="1700" dirty="0"/>
              </a:p>
              <a:p>
                <a:pPr marL="0" indent="0">
                  <a:buNone/>
                </a:pPr>
                <a:endParaRPr lang="en-US" altLang="zh-TW" sz="1700" dirty="0"/>
              </a:p>
              <a:p>
                <a:endParaRPr lang="en-US" altLang="zh-TW" sz="1600" dirty="0" smtClean="0"/>
              </a:p>
              <a:p>
                <a:endParaRPr lang="zh-TW" altLang="en-US" sz="1600" dirty="0"/>
              </a:p>
            </p:txBody>
          </p:sp>
        </mc:Choice>
        <mc:Fallback xmlns="">
          <p:sp>
            <p:nvSpPr>
              <p:cNvPr id="1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3906" y="2564904"/>
                <a:ext cx="3880582" cy="3912096"/>
              </a:xfrm>
              <a:blipFill rotWithShape="1">
                <a:blip r:embed="rId3"/>
                <a:stretch>
                  <a:fillRect l="-14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向右箭號 17"/>
          <p:cNvSpPr/>
          <p:nvPr/>
        </p:nvSpPr>
        <p:spPr>
          <a:xfrm>
            <a:off x="7524328" y="3356992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190475" y="3391102"/>
            <a:ext cx="700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 smtClean="0"/>
              <a:t>Q</a:t>
            </a:r>
            <a:r>
              <a:rPr lang="en-US" altLang="zh-TW" sz="2800" i="1" baseline="-25000" dirty="0" smtClean="0"/>
              <a:t>C</a:t>
            </a:r>
            <a:r>
              <a:rPr lang="en-US" altLang="zh-TW" i="1" dirty="0" smtClean="0"/>
              <a:t> 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8244408" y="5101689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 smtClean="0"/>
              <a:t>Q</a:t>
            </a:r>
            <a:r>
              <a:rPr lang="en-US" altLang="zh-TW" sz="2800" i="1" baseline="-25000" dirty="0" smtClean="0"/>
              <a:t>T</a:t>
            </a:r>
            <a:r>
              <a:rPr lang="en-US" altLang="zh-TW" i="1" dirty="0" smtClean="0"/>
              <a:t> </a:t>
            </a:r>
            <a:endParaRPr lang="zh-TW" altLang="en-US" dirty="0"/>
          </a:p>
        </p:txBody>
      </p:sp>
      <p:sp>
        <p:nvSpPr>
          <p:cNvPr id="21" name="向右箭號 20"/>
          <p:cNvSpPr/>
          <p:nvPr/>
        </p:nvSpPr>
        <p:spPr>
          <a:xfrm>
            <a:off x="7578351" y="5013176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788024" y="15216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dirty="0"/>
              <a:t>Content </a:t>
            </a:r>
            <a:r>
              <a:rPr lang="en-US" altLang="zh-TW" dirty="0" smtClean="0"/>
              <a:t>requirements</a:t>
            </a:r>
          </a:p>
          <a:p>
            <a:pPr lvl="1"/>
            <a:r>
              <a:rPr lang="en-US" altLang="zh-TW" dirty="0" smtClean="0"/>
              <a:t>Type </a:t>
            </a:r>
            <a:r>
              <a:rPr lang="en-US" altLang="zh-TW" dirty="0"/>
              <a:t>requirements</a:t>
            </a:r>
          </a:p>
        </p:txBody>
      </p:sp>
      <p:sp>
        <p:nvSpPr>
          <p:cNvPr id="22" name="矩形 21"/>
          <p:cNvSpPr/>
          <p:nvPr/>
        </p:nvSpPr>
        <p:spPr>
          <a:xfrm>
            <a:off x="6588224" y="2852935"/>
            <a:ext cx="720080" cy="707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740624" y="5354129"/>
            <a:ext cx="720080" cy="707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2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animBg="1"/>
      <p:bldP spid="19" grpId="0"/>
      <p:bldP spid="20" grpId="0"/>
      <p:bldP spid="21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Adjust Identification Result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26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5560640" y="6530975"/>
            <a:ext cx="2133600" cy="244475"/>
          </a:xfrm>
        </p:spPr>
        <p:txBody>
          <a:bodyPr/>
          <a:lstStyle/>
          <a:p>
            <a:r>
              <a:rPr lang="en-US" altLang="zh-TW"/>
              <a:t>www.themegallery.com</a:t>
            </a:r>
          </a:p>
        </p:txBody>
      </p:sp>
      <p:pic>
        <p:nvPicPr>
          <p:cNvPr id="78" name="Picture 4" descr="box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95625" y="4708475"/>
            <a:ext cx="14573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AutoShape 5"/>
          <p:cNvSpPr>
            <a:spLocks noChangeArrowheads="1"/>
          </p:cNvSpPr>
          <p:nvPr/>
        </p:nvSpPr>
        <p:spPr bwMode="gray">
          <a:xfrm>
            <a:off x="3086100" y="4708475"/>
            <a:ext cx="1455738" cy="1500187"/>
          </a:xfrm>
          <a:prstGeom prst="roundRect">
            <a:avLst>
              <a:gd name="adj" fmla="val 9991"/>
            </a:avLst>
          </a:prstGeom>
          <a:solidFill>
            <a:srgbClr val="0070C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0" name="Picture 6" descr="box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95625" y="3160662"/>
            <a:ext cx="1457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AutoShape 7"/>
          <p:cNvSpPr>
            <a:spLocks noChangeArrowheads="1"/>
          </p:cNvSpPr>
          <p:nvPr/>
        </p:nvSpPr>
        <p:spPr bwMode="gray">
          <a:xfrm>
            <a:off x="3086100" y="3160662"/>
            <a:ext cx="1455738" cy="1500188"/>
          </a:xfrm>
          <a:prstGeom prst="roundRect">
            <a:avLst>
              <a:gd name="adj" fmla="val 9991"/>
            </a:avLst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2" name="Picture 8" descr="box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10100" y="4708475"/>
            <a:ext cx="1457325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AutoShape 9"/>
          <p:cNvSpPr>
            <a:spLocks noChangeArrowheads="1"/>
          </p:cNvSpPr>
          <p:nvPr/>
        </p:nvSpPr>
        <p:spPr bwMode="gray">
          <a:xfrm>
            <a:off x="4600575" y="4708475"/>
            <a:ext cx="1450975" cy="1500187"/>
          </a:xfrm>
          <a:prstGeom prst="roundRect">
            <a:avLst>
              <a:gd name="adj" fmla="val 9991"/>
            </a:avLst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4" name="Picture 10" descr="box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10100" y="3160662"/>
            <a:ext cx="14112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AutoShape 11"/>
          <p:cNvSpPr>
            <a:spLocks noChangeArrowheads="1"/>
          </p:cNvSpPr>
          <p:nvPr/>
        </p:nvSpPr>
        <p:spPr bwMode="gray">
          <a:xfrm>
            <a:off x="4600575" y="3160662"/>
            <a:ext cx="1403350" cy="1500188"/>
          </a:xfrm>
          <a:prstGeom prst="roundRect">
            <a:avLst>
              <a:gd name="adj" fmla="val 9991"/>
            </a:avLst>
          </a:prstGeom>
          <a:solidFill>
            <a:srgbClr val="0070C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86" name="Group 12"/>
          <p:cNvGrpSpPr>
            <a:grpSpLocks/>
          </p:cNvGrpSpPr>
          <p:nvPr/>
        </p:nvGrpSpPr>
        <p:grpSpPr bwMode="auto">
          <a:xfrm>
            <a:off x="2170113" y="2742356"/>
            <a:ext cx="4895850" cy="3854996"/>
            <a:chOff x="1367" y="1026"/>
            <a:chExt cx="3084" cy="2947"/>
          </a:xfrm>
        </p:grpSpPr>
        <p:sp>
          <p:nvSpPr>
            <p:cNvPr id="87" name="Arc 13"/>
            <p:cNvSpPr>
              <a:spLocks/>
            </p:cNvSpPr>
            <p:nvPr/>
          </p:nvSpPr>
          <p:spPr bwMode="invGray">
            <a:xfrm rot="5400000" flipH="1">
              <a:off x="2326" y="2172"/>
              <a:ext cx="1477" cy="2126"/>
            </a:xfrm>
            <a:custGeom>
              <a:avLst/>
              <a:gdLst>
                <a:gd name="G0" fmla="+- 21600 0 0"/>
                <a:gd name="G1" fmla="+- 17068 0 0"/>
                <a:gd name="G2" fmla="+- 21600 0 0"/>
                <a:gd name="T0" fmla="*/ 4177 w 21600"/>
                <a:gd name="T1" fmla="*/ 29835 h 29835"/>
                <a:gd name="T2" fmla="*/ 8362 w 21600"/>
                <a:gd name="T3" fmla="*/ 0 h 29835"/>
                <a:gd name="T4" fmla="*/ 21600 w 21600"/>
                <a:gd name="T5" fmla="*/ 17068 h 29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835" fill="none" extrusionOk="0">
                  <a:moveTo>
                    <a:pt x="4176" y="29835"/>
                  </a:moveTo>
                  <a:cubicBezTo>
                    <a:pt x="1463" y="26131"/>
                    <a:pt x="0" y="21659"/>
                    <a:pt x="0" y="17068"/>
                  </a:cubicBezTo>
                  <a:cubicBezTo>
                    <a:pt x="-1" y="10392"/>
                    <a:pt x="3086" y="4091"/>
                    <a:pt x="8362" y="0"/>
                  </a:cubicBezTo>
                </a:path>
                <a:path w="21600" h="29835" stroke="0" extrusionOk="0">
                  <a:moveTo>
                    <a:pt x="4176" y="29835"/>
                  </a:moveTo>
                  <a:cubicBezTo>
                    <a:pt x="1463" y="26131"/>
                    <a:pt x="0" y="21659"/>
                    <a:pt x="0" y="17068"/>
                  </a:cubicBezTo>
                  <a:cubicBezTo>
                    <a:pt x="-1" y="10392"/>
                    <a:pt x="3086" y="4091"/>
                    <a:pt x="8362" y="0"/>
                  </a:cubicBezTo>
                  <a:lnTo>
                    <a:pt x="21600" y="17068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66CC"/>
                      </a:gs>
                      <a:gs pos="50000">
                        <a:srgbClr val="CCFFFF"/>
                      </a:gs>
                      <a:gs pos="100000">
                        <a:srgbClr val="0066CC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Arc 14"/>
            <p:cNvSpPr>
              <a:spLocks/>
            </p:cNvSpPr>
            <p:nvPr/>
          </p:nvSpPr>
          <p:spPr bwMode="invGray">
            <a:xfrm rot="5400000" flipH="1">
              <a:off x="893" y="1751"/>
              <a:ext cx="2487" cy="1539"/>
            </a:xfrm>
            <a:custGeom>
              <a:avLst/>
              <a:gdLst>
                <a:gd name="G0" fmla="+- 18380 0 0"/>
                <a:gd name="G1" fmla="+- 0 0 0"/>
                <a:gd name="G2" fmla="+- 21600 0 0"/>
                <a:gd name="T0" fmla="*/ 36369 w 36369"/>
                <a:gd name="T1" fmla="*/ 11957 h 21600"/>
                <a:gd name="T2" fmla="*/ 0 w 36369"/>
                <a:gd name="T3" fmla="*/ 11345 h 21600"/>
                <a:gd name="T4" fmla="*/ 18380 w 3636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69" h="21600" fill="none" extrusionOk="0">
                  <a:moveTo>
                    <a:pt x="36368" y="11956"/>
                  </a:moveTo>
                  <a:cubicBezTo>
                    <a:pt x="32365" y="17980"/>
                    <a:pt x="25612" y="21599"/>
                    <a:pt x="18380" y="21600"/>
                  </a:cubicBezTo>
                  <a:cubicBezTo>
                    <a:pt x="10889" y="21600"/>
                    <a:pt x="3933" y="17719"/>
                    <a:pt x="-1" y="11345"/>
                  </a:cubicBezTo>
                </a:path>
                <a:path w="36369" h="21600" stroke="0" extrusionOk="0">
                  <a:moveTo>
                    <a:pt x="36368" y="11956"/>
                  </a:moveTo>
                  <a:cubicBezTo>
                    <a:pt x="32365" y="17980"/>
                    <a:pt x="25612" y="21599"/>
                    <a:pt x="18380" y="21600"/>
                  </a:cubicBezTo>
                  <a:cubicBezTo>
                    <a:pt x="10889" y="21600"/>
                    <a:pt x="3933" y="17719"/>
                    <a:pt x="-1" y="11345"/>
                  </a:cubicBezTo>
                  <a:lnTo>
                    <a:pt x="1838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66CC"/>
                      </a:gs>
                      <a:gs pos="50000">
                        <a:srgbClr val="CCFFFF"/>
                      </a:gs>
                      <a:gs pos="100000">
                        <a:srgbClr val="0066CC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" name="Arc 15"/>
            <p:cNvSpPr>
              <a:spLocks/>
            </p:cNvSpPr>
            <p:nvPr/>
          </p:nvSpPr>
          <p:spPr bwMode="invGray">
            <a:xfrm rot="5400000" flipH="1">
              <a:off x="2152" y="871"/>
              <a:ext cx="1477" cy="1788"/>
            </a:xfrm>
            <a:custGeom>
              <a:avLst/>
              <a:gdLst>
                <a:gd name="G0" fmla="+- 0 0 0"/>
                <a:gd name="G1" fmla="+- 12398 0 0"/>
                <a:gd name="G2" fmla="+- 21600 0 0"/>
                <a:gd name="T0" fmla="*/ 17688 w 21600"/>
                <a:gd name="T1" fmla="*/ 0 h 25100"/>
                <a:gd name="T2" fmla="*/ 17470 w 21600"/>
                <a:gd name="T3" fmla="*/ 25100 h 25100"/>
                <a:gd name="T4" fmla="*/ 0 w 21600"/>
                <a:gd name="T5" fmla="*/ 12398 h 25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100" fill="none" extrusionOk="0">
                  <a:moveTo>
                    <a:pt x="17687" y="0"/>
                  </a:moveTo>
                  <a:cubicBezTo>
                    <a:pt x="20234" y="3632"/>
                    <a:pt x="21600" y="7961"/>
                    <a:pt x="21600" y="12398"/>
                  </a:cubicBezTo>
                  <a:cubicBezTo>
                    <a:pt x="21600" y="16962"/>
                    <a:pt x="20154" y="21408"/>
                    <a:pt x="17470" y="25100"/>
                  </a:cubicBezTo>
                </a:path>
                <a:path w="21600" h="25100" stroke="0" extrusionOk="0">
                  <a:moveTo>
                    <a:pt x="17687" y="0"/>
                  </a:moveTo>
                  <a:cubicBezTo>
                    <a:pt x="20234" y="3632"/>
                    <a:pt x="21600" y="7961"/>
                    <a:pt x="21600" y="12398"/>
                  </a:cubicBezTo>
                  <a:cubicBezTo>
                    <a:pt x="21600" y="16962"/>
                    <a:pt x="20154" y="21408"/>
                    <a:pt x="17470" y="25100"/>
                  </a:cubicBezTo>
                  <a:lnTo>
                    <a:pt x="0" y="12398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66CC"/>
                      </a:gs>
                      <a:gs pos="50000">
                        <a:srgbClr val="CCFFFF"/>
                      </a:gs>
                      <a:gs pos="100000">
                        <a:srgbClr val="0066CC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Arc 16"/>
            <p:cNvSpPr>
              <a:spLocks/>
            </p:cNvSpPr>
            <p:nvPr/>
          </p:nvSpPr>
          <p:spPr bwMode="invGray">
            <a:xfrm rot="5400000" flipH="1">
              <a:off x="2557" y="1628"/>
              <a:ext cx="2250" cy="1539"/>
            </a:xfrm>
            <a:custGeom>
              <a:avLst/>
              <a:gdLst>
                <a:gd name="G0" fmla="+- 14805 0 0"/>
                <a:gd name="G1" fmla="+- 21600 0 0"/>
                <a:gd name="G2" fmla="+- 21600 0 0"/>
                <a:gd name="T0" fmla="*/ 0 w 32922"/>
                <a:gd name="T1" fmla="*/ 5872 h 21600"/>
                <a:gd name="T2" fmla="*/ 32922 w 32922"/>
                <a:gd name="T3" fmla="*/ 9839 h 21600"/>
                <a:gd name="T4" fmla="*/ 14805 w 329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22" h="21600" fill="none" extrusionOk="0">
                  <a:moveTo>
                    <a:pt x="-1" y="5871"/>
                  </a:moveTo>
                  <a:cubicBezTo>
                    <a:pt x="4006" y="2100"/>
                    <a:pt x="9302" y="-1"/>
                    <a:pt x="14805" y="0"/>
                  </a:cubicBezTo>
                  <a:cubicBezTo>
                    <a:pt x="22120" y="0"/>
                    <a:pt x="28938" y="3702"/>
                    <a:pt x="32922" y="9838"/>
                  </a:cubicBezTo>
                </a:path>
                <a:path w="32922" h="21600" stroke="0" extrusionOk="0">
                  <a:moveTo>
                    <a:pt x="-1" y="5871"/>
                  </a:moveTo>
                  <a:cubicBezTo>
                    <a:pt x="4006" y="2100"/>
                    <a:pt x="9302" y="-1"/>
                    <a:pt x="14805" y="0"/>
                  </a:cubicBezTo>
                  <a:cubicBezTo>
                    <a:pt x="22120" y="0"/>
                    <a:pt x="28938" y="3702"/>
                    <a:pt x="32922" y="9838"/>
                  </a:cubicBezTo>
                  <a:lnTo>
                    <a:pt x="14805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66CC"/>
                      </a:gs>
                      <a:gs pos="50000">
                        <a:srgbClr val="CCFFFF"/>
                      </a:gs>
                      <a:gs pos="100000">
                        <a:srgbClr val="0066CC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1" name="AutoShape 17"/>
          <p:cNvSpPr>
            <a:spLocks noChangeArrowheads="1"/>
          </p:cNvSpPr>
          <p:nvPr/>
        </p:nvSpPr>
        <p:spPr bwMode="gray">
          <a:xfrm flipH="1">
            <a:off x="6324600" y="3421012"/>
            <a:ext cx="2408238" cy="2495550"/>
          </a:xfrm>
          <a:prstGeom prst="rightArrow">
            <a:avLst>
              <a:gd name="adj1" fmla="val 65176"/>
              <a:gd name="adj2" fmla="val 33468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92" name="AutoShape 18"/>
          <p:cNvSpPr>
            <a:spLocks noChangeArrowheads="1"/>
          </p:cNvSpPr>
          <p:nvPr/>
        </p:nvSpPr>
        <p:spPr bwMode="gray">
          <a:xfrm>
            <a:off x="411163" y="3535312"/>
            <a:ext cx="2408237" cy="2495550"/>
          </a:xfrm>
          <a:prstGeom prst="rightArrow">
            <a:avLst>
              <a:gd name="adj1" fmla="val 65176"/>
              <a:gd name="adj2" fmla="val 33468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gray">
          <a:xfrm>
            <a:off x="323528" y="4441035"/>
            <a:ext cx="21602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1C1C1C"/>
                </a:solidFill>
                <a:ea typeface="新細明體" charset="-120"/>
              </a:rPr>
              <a:t>Similarity</a:t>
            </a:r>
          </a:p>
          <a:p>
            <a:pPr algn="ctr"/>
            <a:r>
              <a:rPr lang="en-US" altLang="zh-TW" dirty="0" smtClean="0">
                <a:solidFill>
                  <a:srgbClr val="1C1C1C"/>
                </a:solidFill>
                <a:ea typeface="新細明體" charset="-120"/>
              </a:rPr>
              <a:t>Based Method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gray">
          <a:xfrm>
            <a:off x="6562193" y="4367286"/>
            <a:ext cx="2210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1C1C1C"/>
                </a:solidFill>
                <a:ea typeface="新細明體" charset="-120"/>
              </a:rPr>
              <a:t>Language Modeling</a:t>
            </a:r>
          </a:p>
          <a:p>
            <a:pPr algn="ctr"/>
            <a:r>
              <a:rPr lang="en-US" altLang="zh-TW" dirty="0" smtClean="0">
                <a:solidFill>
                  <a:srgbClr val="1C1C1C"/>
                </a:solidFill>
                <a:ea typeface="新細明體" charset="-120"/>
              </a:rPr>
              <a:t>Based Method 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95" name="Rectangle 21"/>
          <p:cNvSpPr>
            <a:spLocks noChangeArrowheads="1"/>
          </p:cNvSpPr>
          <p:nvPr/>
        </p:nvSpPr>
        <p:spPr bwMode="auto">
          <a:xfrm>
            <a:off x="3414638" y="3632150"/>
            <a:ext cx="8034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800" b="1" dirty="0" smtClean="0">
                <a:solidFill>
                  <a:schemeClr val="bg1"/>
                </a:solidFill>
                <a:ea typeface="新細明體" charset="-120"/>
              </a:rPr>
              <a:t>C/C</a:t>
            </a:r>
            <a:endParaRPr lang="en-US" altLang="zh-TW" sz="2800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4958676" y="3632150"/>
            <a:ext cx="763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800" b="1" dirty="0" smtClean="0">
                <a:ea typeface="新細明體" charset="-120"/>
              </a:rPr>
              <a:t>C/T</a:t>
            </a:r>
            <a:endParaRPr lang="en-US" altLang="zh-TW" sz="2800" b="1" dirty="0">
              <a:ea typeface="新細明體" charset="-120"/>
            </a:endParaRPr>
          </a:p>
        </p:txBody>
      </p:sp>
      <p:sp>
        <p:nvSpPr>
          <p:cNvPr id="97" name="Rectangle 23"/>
          <p:cNvSpPr>
            <a:spLocks noChangeArrowheads="1"/>
          </p:cNvSpPr>
          <p:nvPr/>
        </p:nvSpPr>
        <p:spPr bwMode="auto">
          <a:xfrm>
            <a:off x="3434676" y="5141862"/>
            <a:ext cx="763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800" b="1" dirty="0" smtClean="0">
                <a:ea typeface="新細明體" charset="-120"/>
              </a:rPr>
              <a:t>T/C</a:t>
            </a:r>
            <a:endParaRPr lang="en-US" altLang="zh-TW" sz="2800" b="1" dirty="0">
              <a:ea typeface="新細明體" charset="-120"/>
            </a:endParaRPr>
          </a:p>
        </p:txBody>
      </p:sp>
      <p:sp>
        <p:nvSpPr>
          <p:cNvPr id="98" name="Rectangle 24"/>
          <p:cNvSpPr>
            <a:spLocks noChangeArrowheads="1"/>
          </p:cNvSpPr>
          <p:nvPr/>
        </p:nvSpPr>
        <p:spPr bwMode="auto">
          <a:xfrm>
            <a:off x="4978714" y="5141862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800" b="1" dirty="0" smtClean="0">
                <a:solidFill>
                  <a:schemeClr val="bg1"/>
                </a:solidFill>
                <a:ea typeface="新細明體" charset="-120"/>
              </a:rPr>
              <a:t>T/T</a:t>
            </a:r>
            <a:endParaRPr lang="en-US" altLang="zh-TW" sz="2800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99" name="向右箭號 98"/>
          <p:cNvSpPr/>
          <p:nvPr/>
        </p:nvSpPr>
        <p:spPr>
          <a:xfrm rot="5400000">
            <a:off x="4227056" y="2051856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/>
        </p:nvSpPr>
        <p:spPr>
          <a:xfrm>
            <a:off x="2810134" y="1484784"/>
            <a:ext cx="3560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 smtClean="0"/>
              <a:t>Query term </a:t>
            </a:r>
            <a:r>
              <a:rPr lang="en-US" altLang="zh-TW" sz="2000" dirty="0"/>
              <a:t>= </a:t>
            </a:r>
            <a:r>
              <a:rPr lang="en-US" altLang="zh-TW" sz="2000" b="1" dirty="0" smtClean="0"/>
              <a:t>“information”</a:t>
            </a:r>
            <a:r>
              <a:rPr lang="zh-TW" altLang="en-US" sz="2000" b="1" dirty="0" smtClean="0"/>
              <a:t> </a:t>
            </a:r>
            <a:endParaRPr lang="zh-TW" altLang="en-US" sz="2000" b="1" dirty="0"/>
          </a:p>
        </p:txBody>
      </p:sp>
      <p:sp>
        <p:nvSpPr>
          <p:cNvPr id="101" name="矩形 100"/>
          <p:cNvSpPr/>
          <p:nvPr/>
        </p:nvSpPr>
        <p:spPr>
          <a:xfrm>
            <a:off x="5074217" y="2092786"/>
            <a:ext cx="3530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990000"/>
                </a:solidFill>
              </a:rPr>
              <a:t>Requirements Identification</a:t>
            </a:r>
            <a:r>
              <a:rPr lang="zh-TW" altLang="en-US" sz="2000" dirty="0" smtClean="0">
                <a:solidFill>
                  <a:srgbClr val="990000"/>
                </a:solidFill>
              </a:rPr>
              <a:t> </a:t>
            </a:r>
            <a:endParaRPr lang="zh-TW" altLang="en-US" sz="2000" dirty="0">
              <a:solidFill>
                <a:srgbClr val="990000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-180528" y="2484185"/>
            <a:ext cx="333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 smtClean="0"/>
              <a:t>C : Content requirements </a:t>
            </a:r>
            <a:endParaRPr lang="en-US" altLang="zh-TW" dirty="0"/>
          </a:p>
          <a:p>
            <a:pPr lvl="1"/>
            <a:r>
              <a:rPr lang="en-US" altLang="zh-TW" dirty="0" smtClean="0"/>
              <a:t>T :  Type </a:t>
            </a:r>
            <a:r>
              <a:rPr lang="en-US" altLang="zh-TW" dirty="0"/>
              <a:t>requirements </a:t>
            </a:r>
          </a:p>
        </p:txBody>
      </p:sp>
    </p:spTree>
    <p:extLst>
      <p:ext uri="{BB962C8B-B14F-4D97-AF65-F5344CB8AC3E}">
        <p14:creationId xmlns:p14="http://schemas.microsoft.com/office/powerpoint/2010/main" val="10239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3" grpId="0" animBg="1"/>
      <p:bldP spid="85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Adjust Identification Result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6" y="3817218"/>
            <a:ext cx="3693848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3" y="2257425"/>
            <a:ext cx="3714751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9"/>
          <p:cNvSpPr>
            <a:spLocks noChangeArrowheads="1"/>
          </p:cNvSpPr>
          <p:nvPr/>
        </p:nvSpPr>
        <p:spPr bwMode="gray">
          <a:xfrm>
            <a:off x="86104" y="1600709"/>
            <a:ext cx="21602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1C1C1C"/>
                </a:solidFill>
                <a:ea typeface="新細明體" charset="-120"/>
              </a:rPr>
              <a:t>Similarity</a:t>
            </a:r>
          </a:p>
          <a:p>
            <a:pPr algn="ctr"/>
            <a:r>
              <a:rPr lang="en-US" altLang="zh-TW" dirty="0" smtClean="0">
                <a:solidFill>
                  <a:srgbClr val="1C1C1C"/>
                </a:solidFill>
                <a:ea typeface="新細明體" charset="-120"/>
              </a:rPr>
              <a:t>Based Method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gray">
          <a:xfrm>
            <a:off x="2411760" y="1586913"/>
            <a:ext cx="2210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1C1C1C"/>
                </a:solidFill>
                <a:ea typeface="新細明體" charset="-120"/>
              </a:rPr>
              <a:t>Language Modeling</a:t>
            </a:r>
          </a:p>
          <a:p>
            <a:pPr algn="ctr"/>
            <a:r>
              <a:rPr lang="en-US" altLang="zh-TW" dirty="0" smtClean="0">
                <a:solidFill>
                  <a:srgbClr val="1C1C1C"/>
                </a:solidFill>
                <a:ea typeface="新細明體" charset="-120"/>
              </a:rPr>
              <a:t>Based Method </a:t>
            </a:r>
            <a:endParaRPr lang="en-US" altLang="zh-TW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4499992" y="2564904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9"/>
              <p:cNvSpPr>
                <a:spLocks noChangeArrowheads="1"/>
              </p:cNvSpPr>
              <p:nvPr/>
            </p:nvSpPr>
            <p:spPr bwMode="gray">
              <a:xfrm>
                <a:off x="5364088" y="2060848"/>
                <a:ext cx="3312368" cy="1453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 smtClean="0">
                    <a:solidFill>
                      <a:srgbClr val="1C1C1C"/>
                    </a:solidFill>
                    <a:ea typeface="新細明體" charset="-120"/>
                  </a:rPr>
                  <a:t>If 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000" dirty="0"/>
                          <m:t>0.</m:t>
                        </m:r>
                        <m:r>
                          <m:rPr>
                            <m:nor/>
                          </m:rPr>
                          <a:rPr lang="en-US" altLang="zh-TW" sz="2000" b="0" dirty="0" smtClean="0"/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000" b="0" dirty="0" smtClean="0"/>
                          <m:t>0.2</m:t>
                        </m:r>
                      </m:den>
                    </m:f>
                  </m:oMath>
                </a14:m>
                <a:r>
                  <a:rPr lang="en-US" altLang="zh-TW" sz="2000" dirty="0" smtClean="0">
                    <a:solidFill>
                      <a:srgbClr val="1C1C1C"/>
                    </a:solidFill>
                    <a:ea typeface="新細明體" charset="-120"/>
                  </a:rPr>
                  <a:t>  &gt; 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000" dirty="0"/>
                          <m:t>0.</m:t>
                        </m:r>
                        <m:r>
                          <m:rPr>
                            <m:nor/>
                          </m:rPr>
                          <a:rPr lang="en-US" altLang="zh-TW" sz="2000" b="0" dirty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000" dirty="0"/>
                          <m:t>0</m:t>
                        </m:r>
                        <m:r>
                          <m:rPr>
                            <m:nor/>
                          </m:rPr>
                          <a:rPr lang="en-US" altLang="zh-TW" sz="2000" b="0" dirty="0" smtClean="0"/>
                          <m:t>.4</m:t>
                        </m:r>
                      </m:den>
                    </m:f>
                  </m:oMath>
                </a14:m>
                <a:r>
                  <a:rPr lang="en-US" altLang="zh-TW" sz="2200" i="1" dirty="0" smtClean="0"/>
                  <a:t>   </a:t>
                </a:r>
                <a:r>
                  <a:rPr lang="en-US" altLang="zh-TW" sz="2200" dirty="0" smtClean="0"/>
                  <a:t>then</a:t>
                </a:r>
                <a:r>
                  <a:rPr lang="en-US" altLang="zh-TW" sz="2200" i="1" dirty="0" smtClean="0"/>
                  <a:t> </a:t>
                </a:r>
                <a:r>
                  <a:rPr lang="en-US" altLang="zh-TW" sz="2200" b="1" i="1" dirty="0" smtClean="0"/>
                  <a:t>Q</a:t>
                </a:r>
                <a:r>
                  <a:rPr lang="en-US" altLang="zh-TW" sz="2200" b="1" i="1" baseline="-25000" dirty="0" smtClean="0"/>
                  <a:t>C</a:t>
                </a:r>
              </a:p>
              <a:p>
                <a:r>
                  <a:rPr lang="en-US" altLang="zh-TW" sz="2200" i="1" baseline="-25000" dirty="0" smtClean="0"/>
                  <a:t> </a:t>
                </a:r>
                <a:endParaRPr lang="en-US" altLang="zh-TW" sz="2200" dirty="0" smtClean="0">
                  <a:solidFill>
                    <a:srgbClr val="1C1C1C"/>
                  </a:solidFill>
                  <a:ea typeface="新細明體" charset="-120"/>
                </a:endParaRPr>
              </a:p>
              <a:p>
                <a:r>
                  <a:rPr lang="en-US" altLang="zh-TW" sz="2200" dirty="0" smtClean="0">
                    <a:solidFill>
                      <a:srgbClr val="1C1C1C"/>
                    </a:solidFill>
                    <a:ea typeface="新細明體" charset="-120"/>
                  </a:rPr>
                  <a:t>If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000" dirty="0">
                            <a:latin typeface="+mj-lt"/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en-US" altLang="zh-TW" sz="2000" b="0" dirty="0" smtClean="0">
                            <a:latin typeface="+mj-lt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000" dirty="0">
                            <a:latin typeface="+mj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TW" sz="2000" b="0" dirty="0" smtClean="0">
                            <a:latin typeface="+mj-lt"/>
                          </a:rPr>
                          <m:t>.4</m:t>
                        </m:r>
                      </m:den>
                    </m:f>
                  </m:oMath>
                </a14:m>
                <a:r>
                  <a:rPr lang="en-US" altLang="zh-TW" sz="2000" dirty="0">
                    <a:solidFill>
                      <a:srgbClr val="1C1C1C"/>
                    </a:solidFill>
                    <a:latin typeface="+mj-lt"/>
                    <a:ea typeface="新細明體" charset="-120"/>
                  </a:rPr>
                  <a:t> </a:t>
                </a:r>
                <a:r>
                  <a:rPr lang="en-US" altLang="zh-TW" sz="2000" dirty="0" smtClean="0">
                    <a:solidFill>
                      <a:srgbClr val="1C1C1C"/>
                    </a:solidFill>
                    <a:latin typeface="+mj-lt"/>
                    <a:ea typeface="新細明體" charset="-120"/>
                  </a:rPr>
                  <a:t> &lt; </a:t>
                </a:r>
                <a:r>
                  <a:rPr lang="en-US" altLang="zh-TW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000" dirty="0">
                            <a:latin typeface="+mj-lt"/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en-US" altLang="zh-TW" sz="2000" b="0" dirty="0" smtClean="0">
                            <a:latin typeface="+mj-lt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000" dirty="0">
                            <a:latin typeface="+mj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TW" sz="2000" b="0" dirty="0" smtClean="0">
                            <a:latin typeface="+mj-lt"/>
                          </a:rPr>
                          <m:t>.1</m:t>
                        </m:r>
                      </m:den>
                    </m:f>
                  </m:oMath>
                </a14:m>
                <a:r>
                  <a:rPr lang="en-US" altLang="zh-TW" sz="2000" i="1" dirty="0"/>
                  <a:t> </a:t>
                </a:r>
                <a:r>
                  <a:rPr lang="en-US" altLang="zh-TW" sz="2000" i="1" dirty="0" smtClean="0"/>
                  <a:t>  </a:t>
                </a:r>
                <a:r>
                  <a:rPr lang="en-US" altLang="zh-TW" sz="2200" dirty="0" smtClean="0">
                    <a:solidFill>
                      <a:srgbClr val="1C1C1C"/>
                    </a:solidFill>
                    <a:ea typeface="新細明體" charset="-120"/>
                  </a:rPr>
                  <a:t>then </a:t>
                </a:r>
                <a:r>
                  <a:rPr lang="en-US" altLang="zh-TW" sz="2200" b="1" i="1" dirty="0" smtClean="0"/>
                  <a:t>Q</a:t>
                </a:r>
                <a:r>
                  <a:rPr lang="en-US" altLang="zh-TW" sz="2200" b="1" i="1" baseline="-25000" dirty="0" smtClean="0"/>
                  <a:t>T</a:t>
                </a:r>
                <a:endParaRPr lang="en-US" altLang="zh-TW" sz="2200" b="1" dirty="0">
                  <a:solidFill>
                    <a:srgbClr val="1C1C1C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364088" y="2060848"/>
                <a:ext cx="3312368" cy="1453731"/>
              </a:xfrm>
              <a:prstGeom prst="rect">
                <a:avLst/>
              </a:prstGeom>
              <a:blipFill rotWithShape="1">
                <a:blip r:embed="rId4"/>
                <a:stretch>
                  <a:fillRect l="-2394" b="-2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9"/>
          <p:cNvSpPr>
            <a:spLocks noChangeArrowheads="1"/>
          </p:cNvSpPr>
          <p:nvPr/>
        </p:nvSpPr>
        <p:spPr bwMode="gray">
          <a:xfrm>
            <a:off x="5364088" y="4005064"/>
            <a:ext cx="18522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1C1C1C"/>
                </a:solidFill>
                <a:ea typeface="新細明體" charset="-120"/>
              </a:rPr>
              <a:t>If  &gt;</a:t>
            </a:r>
            <a:r>
              <a:rPr lang="en-US" altLang="zh-TW" sz="2200" i="1" dirty="0"/>
              <a:t> then </a:t>
            </a:r>
            <a:r>
              <a:rPr lang="en-US" altLang="zh-TW" sz="2200" i="1" dirty="0" smtClean="0"/>
              <a:t> </a:t>
            </a:r>
            <a:r>
              <a:rPr lang="en-US" altLang="zh-TW" sz="2200" b="1" i="1" dirty="0" smtClean="0"/>
              <a:t>Q</a:t>
            </a:r>
            <a:r>
              <a:rPr lang="en-US" altLang="zh-TW" sz="2200" b="1" i="1" baseline="-25000" dirty="0" smtClean="0"/>
              <a:t>T</a:t>
            </a:r>
            <a:r>
              <a:rPr lang="en-US" altLang="zh-TW" sz="2200" i="1" baseline="-25000" dirty="0" smtClean="0"/>
              <a:t> </a:t>
            </a:r>
            <a:endParaRPr lang="en-US" altLang="zh-TW" sz="2200" dirty="0" smtClean="0">
              <a:solidFill>
                <a:srgbClr val="1C1C1C"/>
              </a:solidFill>
              <a:ea typeface="新細明體" charset="-120"/>
            </a:endParaRPr>
          </a:p>
          <a:p>
            <a:r>
              <a:rPr lang="en-US" altLang="zh-TW" sz="2200" dirty="0" smtClean="0">
                <a:solidFill>
                  <a:srgbClr val="1C1C1C"/>
                </a:solidFill>
                <a:ea typeface="新細明體" charset="-120"/>
              </a:rPr>
              <a:t>If  &lt; </a:t>
            </a:r>
            <a:r>
              <a:rPr lang="en-US" altLang="zh-TW" sz="2200" i="1" dirty="0" smtClean="0"/>
              <a:t>then  </a:t>
            </a:r>
            <a:r>
              <a:rPr lang="en-US" altLang="zh-TW" sz="2200" b="1" i="1" dirty="0" smtClean="0"/>
              <a:t>Q</a:t>
            </a:r>
            <a:r>
              <a:rPr lang="en-US" altLang="zh-TW" sz="2200" b="1" i="1" baseline="-25000" dirty="0" smtClean="0"/>
              <a:t>C</a:t>
            </a:r>
            <a:endParaRPr lang="en-US" altLang="zh-TW" sz="2200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4554015" y="4113110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7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0560" y="1807840"/>
            <a:ext cx="8045896" cy="2496706"/>
            <a:chOff x="1008" y="1536"/>
            <a:chExt cx="4420" cy="126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1160" y="1687"/>
              <a:ext cx="947" cy="952"/>
              <a:chOff x="4166" y="1706"/>
              <a:chExt cx="1252" cy="1252"/>
            </a:xfrm>
          </p:grpSpPr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36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7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8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9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4335" y="1687"/>
              <a:ext cx="948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755576" y="2708920"/>
            <a:ext cx="2017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Problem</a:t>
            </a:r>
          </a:p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Formulation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gray">
          <a:xfrm>
            <a:off x="3630747" y="2708920"/>
            <a:ext cx="2021373" cy="7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Requirements</a:t>
            </a:r>
          </a:p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Identification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gray">
          <a:xfrm>
            <a:off x="6883628" y="2708920"/>
            <a:ext cx="13789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2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Ranking </a:t>
            </a:r>
          </a:p>
          <a:p>
            <a:pPr algn="ctr" eaLnBrk="0" hangingPunct="0"/>
            <a:r>
              <a:rPr lang="en-US" altLang="zh-TW" sz="22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Methods</a:t>
            </a:r>
            <a:endParaRPr lang="en-US" altLang="zh-TW" sz="2200" b="1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gray">
          <a:xfrm>
            <a:off x="681529" y="4922778"/>
            <a:ext cx="2169843" cy="5944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</a:t>
            </a:r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ontent requirement</a:t>
            </a:r>
          </a:p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Type requirement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8" name="AutoShape 37"/>
          <p:cNvSpPr>
            <a:spLocks noChangeArrowheads="1"/>
          </p:cNvSpPr>
          <p:nvPr/>
        </p:nvSpPr>
        <p:spPr bwMode="gray">
          <a:xfrm>
            <a:off x="3441163" y="4922778"/>
            <a:ext cx="2426511" cy="5944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Similarity –based</a:t>
            </a:r>
          </a:p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Language Modeling - based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9" name="AutoShape 38"/>
          <p:cNvSpPr>
            <a:spLocks noChangeArrowheads="1"/>
          </p:cNvSpPr>
          <p:nvPr/>
        </p:nvSpPr>
        <p:spPr bwMode="gray">
          <a:xfrm>
            <a:off x="6466565" y="4922778"/>
            <a:ext cx="2168023" cy="59445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Structured Data</a:t>
            </a:r>
          </a:p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Semi-Structured Data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2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Ranking Method - Structured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509120"/>
            <a:ext cx="8229600" cy="118796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1588"/>
            <a:ext cx="6299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2183"/>
            <a:ext cx="8064896" cy="14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267744" y="2046238"/>
            <a:ext cx="1944216" cy="446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90072" y="3140968"/>
            <a:ext cx="8130400" cy="446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67744" y="2537545"/>
            <a:ext cx="2020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990000"/>
                </a:solidFill>
              </a:rPr>
              <a:t>Type Requirement</a:t>
            </a:r>
            <a:endParaRPr lang="zh-TW" altLang="en-US" sz="1600" dirty="0">
              <a:solidFill>
                <a:srgbClr val="99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07023" y="2514382"/>
            <a:ext cx="2241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990000"/>
                </a:solidFill>
              </a:rPr>
              <a:t>Content Requirement</a:t>
            </a:r>
            <a:endParaRPr lang="zh-TW" altLang="en-US" sz="1600" dirty="0">
              <a:solidFill>
                <a:srgbClr val="99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99992" y="2046238"/>
            <a:ext cx="2410768" cy="446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50816" y="3429000"/>
            <a:ext cx="816965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8513" y="3712386"/>
            <a:ext cx="46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</a:t>
            </a:r>
            <a:r>
              <a:rPr lang="en-US" altLang="zh-TW" i="1" baseline="-25000" dirty="0" smtClean="0"/>
              <a:t>2                </a:t>
            </a:r>
            <a:endParaRPr lang="zh-TW" altLang="zh-TW" dirty="0"/>
          </a:p>
        </p:txBody>
      </p:sp>
      <p:sp>
        <p:nvSpPr>
          <p:cNvPr id="14" name="矩形 13"/>
          <p:cNvSpPr/>
          <p:nvPr/>
        </p:nvSpPr>
        <p:spPr>
          <a:xfrm>
            <a:off x="262320" y="3402960"/>
            <a:ext cx="46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</a:t>
            </a:r>
            <a:r>
              <a:rPr lang="en-US" altLang="zh-TW" i="1" baseline="-25000" dirty="0"/>
              <a:t>1</a:t>
            </a:r>
            <a:r>
              <a:rPr lang="en-US" altLang="zh-TW" i="1" baseline="-25000" dirty="0" smtClean="0"/>
              <a:t>                </a:t>
            </a:r>
            <a:endParaRPr lang="zh-TW" altLang="zh-TW" dirty="0"/>
          </a:p>
        </p:txBody>
      </p:sp>
      <p:sp>
        <p:nvSpPr>
          <p:cNvPr id="15" name="矩形 14"/>
          <p:cNvSpPr/>
          <p:nvPr/>
        </p:nvSpPr>
        <p:spPr>
          <a:xfrm>
            <a:off x="258465" y="3995772"/>
            <a:ext cx="46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</a:t>
            </a:r>
            <a:r>
              <a:rPr lang="en-US" altLang="zh-TW" i="1" baseline="-25000" dirty="0"/>
              <a:t>3</a:t>
            </a:r>
            <a:r>
              <a:rPr lang="en-US" altLang="zh-TW" i="1" baseline="-25000" dirty="0" smtClean="0"/>
              <a:t>                </a:t>
            </a:r>
            <a:endParaRPr lang="zh-TW" altLang="zh-TW" dirty="0"/>
          </a:p>
        </p:txBody>
      </p:sp>
      <p:sp>
        <p:nvSpPr>
          <p:cNvPr id="6" name="矩形 5"/>
          <p:cNvSpPr/>
          <p:nvPr/>
        </p:nvSpPr>
        <p:spPr>
          <a:xfrm>
            <a:off x="1994271" y="2852936"/>
            <a:ext cx="57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</a:t>
            </a:r>
            <a:r>
              <a:rPr lang="en-US" altLang="zh-TW" baseline="30000" dirty="0"/>
              <a:t>2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915816" y="2852936"/>
            <a:ext cx="57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</a:t>
            </a:r>
            <a:r>
              <a:rPr lang="en-US" altLang="zh-TW" baseline="30000" dirty="0"/>
              <a:t>3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15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Ranking Method - Structured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0" y="4149080"/>
            <a:ext cx="6675660" cy="230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內容版面配置區 2"/>
          <p:cNvSpPr txBox="1">
            <a:spLocks/>
          </p:cNvSpPr>
          <p:nvPr/>
        </p:nvSpPr>
        <p:spPr>
          <a:xfrm>
            <a:off x="457200" y="1499032"/>
            <a:ext cx="8229600" cy="51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51" name="內容版面配置區 2"/>
          <p:cNvSpPr txBox="1">
            <a:spLocks/>
          </p:cNvSpPr>
          <p:nvPr/>
        </p:nvSpPr>
        <p:spPr>
          <a:xfrm>
            <a:off x="446856" y="2698587"/>
            <a:ext cx="8229600" cy="51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pic>
        <p:nvPicPr>
          <p:cNvPr id="61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3" y="1484784"/>
            <a:ext cx="63341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860032" y="1732504"/>
            <a:ext cx="1944216" cy="53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563888" y="2679646"/>
            <a:ext cx="1296144" cy="367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70122" y="3153742"/>
            <a:ext cx="7846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err="1"/>
              <a:t>nl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1</a:t>
            </a:r>
            <a:r>
              <a:rPr lang="en-US" altLang="zh-TW" i="1" dirty="0"/>
              <a:t>, T</a:t>
            </a:r>
            <a:r>
              <a:rPr lang="en-US" altLang="zh-TW" dirty="0"/>
              <a:t>2) is the number of foreign key links </a:t>
            </a:r>
            <a:r>
              <a:rPr lang="en-US" altLang="zh-TW" dirty="0" smtClean="0"/>
              <a:t>between table </a:t>
            </a:r>
            <a:r>
              <a:rPr lang="en-US" altLang="zh-TW" i="1" dirty="0"/>
              <a:t>T</a:t>
            </a:r>
            <a:r>
              <a:rPr lang="en-US" altLang="zh-TW" dirty="0"/>
              <a:t>1 and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altLang="zh-TW" dirty="0" err="1" smtClean="0"/>
              <a:t>nl</a:t>
            </a:r>
            <a:r>
              <a:rPr lang="en-US" altLang="zh-TW" dirty="0" smtClean="0"/>
              <a:t>(Employee ID, Department ) 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1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848" y="404664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Query Expansion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71600" y="3316922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Q</a:t>
            </a:r>
            <a:r>
              <a:rPr lang="en-US" altLang="zh-TW" sz="2000" baseline="-25000" dirty="0"/>
              <a:t>T</a:t>
            </a:r>
            <a:r>
              <a:rPr lang="en-US" altLang="zh-TW" sz="2000" b="1" i="1" baseline="-25000" dirty="0" smtClean="0"/>
              <a:t> </a:t>
            </a:r>
            <a:r>
              <a:rPr lang="en-US" altLang="zh-TW" sz="2000" dirty="0" smtClean="0"/>
              <a:t>= </a:t>
            </a:r>
            <a:r>
              <a:rPr lang="en-US" altLang="zh-TW" sz="2000" b="1" dirty="0" smtClean="0"/>
              <a:t>“dimension”</a:t>
            </a:r>
            <a:r>
              <a:rPr lang="zh-TW" altLang="en-US" sz="2000" b="1" dirty="0" smtClean="0"/>
              <a:t> </a:t>
            </a:r>
            <a:endParaRPr lang="zh-TW" altLang="en-US" sz="2000" b="1" dirty="0"/>
          </a:p>
        </p:txBody>
      </p:sp>
      <p:sp>
        <p:nvSpPr>
          <p:cNvPr id="6" name="向右箭號 5"/>
          <p:cNvSpPr/>
          <p:nvPr/>
        </p:nvSpPr>
        <p:spPr>
          <a:xfrm rot="5400000">
            <a:off x="1916697" y="3780048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49029"/>
            <a:ext cx="2869843" cy="229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向右箭號 7"/>
          <p:cNvSpPr/>
          <p:nvPr/>
        </p:nvSpPr>
        <p:spPr>
          <a:xfrm>
            <a:off x="4355976" y="5232125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139952" y="4621214"/>
            <a:ext cx="936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 smtClean="0"/>
              <a:t>Top K</a:t>
            </a:r>
            <a:endParaRPr lang="zh-TW" altLang="en-US" sz="2000" b="1" dirty="0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95536" y="1417007"/>
            <a:ext cx="8445624" cy="1723961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Q</a:t>
            </a:r>
            <a:r>
              <a:rPr lang="en-US" altLang="zh-TW" baseline="-25000" dirty="0"/>
              <a:t>T</a:t>
            </a:r>
            <a:r>
              <a:rPr lang="en-US" altLang="zh-TW" dirty="0" smtClean="0"/>
              <a:t> = “contact </a:t>
            </a:r>
            <a:r>
              <a:rPr lang="en-US" altLang="zh-TW" dirty="0"/>
              <a:t>information</a:t>
            </a:r>
            <a:r>
              <a:rPr lang="en-US" altLang="zh-TW" dirty="0" smtClean="0"/>
              <a:t>” </a:t>
            </a:r>
          </a:p>
          <a:p>
            <a:pPr lvl="1"/>
            <a:r>
              <a:rPr lang="en-US" altLang="zh-TW" dirty="0" smtClean="0"/>
              <a:t>Relevant </a:t>
            </a:r>
            <a:r>
              <a:rPr lang="en-US" altLang="zh-TW" dirty="0"/>
              <a:t>attributes </a:t>
            </a:r>
            <a:r>
              <a:rPr lang="en-US" altLang="zh-TW" dirty="0" smtClean="0"/>
              <a:t>“Email”, “Phone” ,“Address” </a:t>
            </a:r>
          </a:p>
          <a:p>
            <a:pPr lvl="2"/>
            <a:r>
              <a:rPr lang="en-US" altLang="zh-TW" dirty="0" smtClean="0"/>
              <a:t>not overlapped term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ttribute “Contact Person” </a:t>
            </a:r>
          </a:p>
          <a:p>
            <a:pPr lvl="2"/>
            <a:r>
              <a:rPr lang="en-US" altLang="zh-TW" dirty="0" smtClean="0"/>
              <a:t>has </a:t>
            </a:r>
            <a:r>
              <a:rPr lang="en-US" altLang="zh-TW" dirty="0"/>
              <a:t>one overlapped term, but it’s not a relevant attribute with regard to the query.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405269" y="4149080"/>
            <a:ext cx="966931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“</a:t>
            </a:r>
            <a:r>
              <a:rPr lang="en-US" altLang="zh-TW" dirty="0"/>
              <a:t>width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“</a:t>
            </a:r>
            <a:r>
              <a:rPr lang="en-US" altLang="zh-TW" dirty="0"/>
              <a:t>depth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“</a:t>
            </a:r>
            <a:r>
              <a:rPr lang="en-US" altLang="zh-TW" dirty="0"/>
              <a:t>height</a:t>
            </a:r>
            <a:r>
              <a:rPr lang="en-US" altLang="zh-TW" dirty="0" smtClean="0"/>
              <a:t>”</a:t>
            </a:r>
          </a:p>
          <a:p>
            <a:r>
              <a:rPr lang="en-US" altLang="zh-TW" sz="2000" b="1" dirty="0"/>
              <a:t> </a:t>
            </a:r>
            <a:r>
              <a:rPr lang="en-US" altLang="zh-TW" sz="2000" b="1" dirty="0" smtClean="0"/>
              <a:t>    .</a:t>
            </a:r>
          </a:p>
          <a:p>
            <a:r>
              <a:rPr lang="en-US" altLang="zh-TW" sz="2000" b="1" dirty="0"/>
              <a:t> </a:t>
            </a:r>
            <a:r>
              <a:rPr lang="en-US" altLang="zh-TW" sz="2000" b="1" dirty="0" smtClean="0"/>
              <a:t>    .</a:t>
            </a:r>
          </a:p>
          <a:p>
            <a:r>
              <a:rPr lang="en-US" altLang="zh-TW" sz="2000" b="1" dirty="0"/>
              <a:t> </a:t>
            </a:r>
            <a:r>
              <a:rPr lang="en-US" altLang="zh-TW" sz="2000" b="1" dirty="0" smtClean="0"/>
              <a:t>    .</a:t>
            </a:r>
          </a:p>
          <a:p>
            <a:r>
              <a:rPr lang="en-US" altLang="zh-TW" sz="2000" b="1" dirty="0"/>
              <a:t> </a:t>
            </a:r>
            <a:r>
              <a:rPr lang="en-US" altLang="zh-TW" sz="2000" b="1" dirty="0" smtClean="0"/>
              <a:t>    .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279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Ranking Method - </a:t>
            </a:r>
            <a:r>
              <a:rPr lang="en-US" altLang="zh-TW" dirty="0" smtClean="0"/>
              <a:t> Semi Structured </a:t>
            </a:r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394166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err="1" smtClean="0"/>
              <a:t>E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= {</a:t>
            </a:r>
            <a:r>
              <a:rPr lang="en-US" altLang="zh-TW" dirty="0" err="1"/>
              <a:t>E</a:t>
            </a:r>
            <a:r>
              <a:rPr lang="en-US" altLang="zh-TW" baseline="30000" dirty="0" err="1"/>
              <a:t>C</a:t>
            </a:r>
            <a:r>
              <a:rPr lang="en-US" altLang="zh-TW" baseline="-25000" dirty="0" err="1"/>
              <a:t>i</a:t>
            </a:r>
            <a:r>
              <a:rPr lang="en-US" altLang="zh-TW" dirty="0"/>
              <a:t> ,E</a:t>
            </a:r>
            <a:r>
              <a:rPr lang="en-US" altLang="zh-TW" baseline="30000" dirty="0"/>
              <a:t>T</a:t>
            </a:r>
            <a:r>
              <a:rPr lang="en-US" altLang="zh-TW" baseline="-25000" dirty="0"/>
              <a:t> </a:t>
            </a:r>
            <a:r>
              <a:rPr lang="en-US" altLang="zh-TW" baseline="-25000" dirty="0" err="1"/>
              <a:t>i</a:t>
            </a:r>
            <a:r>
              <a:rPr lang="en-US" altLang="zh-TW" dirty="0"/>
              <a:t> </a:t>
            </a:r>
            <a:r>
              <a:rPr lang="en-US" altLang="zh-TW" dirty="0" smtClean="0"/>
              <a:t>}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Entity 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i</a:t>
            </a:r>
            <a:r>
              <a:rPr lang="en-US" altLang="zh-TW" dirty="0"/>
              <a:t> =  “Pride and Prejudice” </a:t>
            </a:r>
            <a:r>
              <a:rPr lang="en-US" altLang="zh-TW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E</a:t>
            </a:r>
            <a:r>
              <a:rPr lang="en-US" altLang="zh-TW" baseline="30000" dirty="0"/>
              <a:t>T</a:t>
            </a:r>
            <a:r>
              <a:rPr lang="en-US" altLang="zh-TW" baseline="-25000" dirty="0"/>
              <a:t> </a:t>
            </a:r>
            <a:r>
              <a:rPr lang="en-US" altLang="zh-TW" baseline="-25000" dirty="0" err="1" smtClean="0"/>
              <a:t>i</a:t>
            </a:r>
            <a:r>
              <a:rPr lang="en-US" altLang="zh-TW" dirty="0"/>
              <a:t> = </a:t>
            </a:r>
            <a:r>
              <a:rPr lang="en-US" altLang="zh-TW" dirty="0" smtClean="0"/>
              <a:t>“Novel”</a:t>
            </a:r>
            <a:endParaRPr lang="zh-TW" altLang="zh-TW" dirty="0"/>
          </a:p>
          <a:p>
            <a:pPr>
              <a:lnSpc>
                <a:spcPct val="150000"/>
              </a:lnSpc>
            </a:pPr>
            <a:r>
              <a:rPr lang="en-US" altLang="zh-TW" dirty="0" err="1"/>
              <a:t>E</a:t>
            </a:r>
            <a:r>
              <a:rPr lang="en-US" altLang="zh-TW" baseline="30000" dirty="0" err="1"/>
              <a:t>C</a:t>
            </a:r>
            <a:r>
              <a:rPr lang="en-US" altLang="zh-TW" baseline="-25000" dirty="0" err="1"/>
              <a:t>i</a:t>
            </a:r>
            <a:r>
              <a:rPr lang="en-US" altLang="zh-TW" dirty="0"/>
              <a:t> = “Pride and Prejudice, 1/28, 1983, Jane Austen”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6" y="5835352"/>
            <a:ext cx="6343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3" y="1412776"/>
            <a:ext cx="77819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62482" y="2217112"/>
            <a:ext cx="1589237" cy="707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419872" y="2230435"/>
            <a:ext cx="1589237" cy="707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0900" y="3126636"/>
            <a:ext cx="1368152" cy="59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64088" y="6216351"/>
            <a:ext cx="1589237" cy="38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Problem Formulation</a:t>
            </a:r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ontent </a:t>
            </a:r>
            <a:r>
              <a:rPr lang="en-US" altLang="zh-TW" dirty="0"/>
              <a:t>requirements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ype </a:t>
            </a:r>
            <a:r>
              <a:rPr lang="en-US" altLang="zh-TW" dirty="0"/>
              <a:t>requirements</a:t>
            </a:r>
          </a:p>
          <a:p>
            <a:r>
              <a:rPr lang="en-US" altLang="zh-TW" sz="2800" dirty="0" smtClean="0"/>
              <a:t>Requirements Identification</a:t>
            </a:r>
            <a:endParaRPr lang="en-US" altLang="zh-TW" i="1" dirty="0" smtClean="0"/>
          </a:p>
          <a:p>
            <a:pPr lvl="1"/>
            <a:r>
              <a:rPr lang="en-US" altLang="zh-TW" dirty="0"/>
              <a:t>Similarity based method</a:t>
            </a:r>
          </a:p>
          <a:p>
            <a:pPr lvl="1"/>
            <a:r>
              <a:rPr lang="en-US" altLang="zh-TW" dirty="0"/>
              <a:t>Language Modeling based Method</a:t>
            </a:r>
          </a:p>
          <a:p>
            <a:r>
              <a:rPr lang="en-US" altLang="zh-TW" sz="2800" dirty="0" smtClean="0"/>
              <a:t>Ranking Methods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Ranking Method -  Semi Structured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6000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7" y="1412776"/>
            <a:ext cx="77819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699792" y="5013175"/>
            <a:ext cx="3240360" cy="629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34491" y="5733256"/>
            <a:ext cx="8429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dirty="0" smtClean="0"/>
              <a:t>N(</a:t>
            </a:r>
            <a:r>
              <a:rPr lang="en-US" altLang="zh-TW" sz="1600" dirty="0" err="1"/>
              <a:t>E</a:t>
            </a:r>
            <a:r>
              <a:rPr lang="en-US" altLang="zh-TW" sz="1600" baseline="-25000" dirty="0" err="1"/>
              <a:t>i</a:t>
            </a:r>
            <a:r>
              <a:rPr lang="en-US" altLang="zh-TW" sz="1600" dirty="0" smtClean="0"/>
              <a:t>) </a:t>
            </a:r>
            <a:r>
              <a:rPr lang="en-US" altLang="zh-TW" sz="1600" dirty="0"/>
              <a:t>is the set of all the neighbor nodes of </a:t>
            </a:r>
            <a:r>
              <a:rPr lang="en-US" altLang="zh-TW" sz="1600" dirty="0" smtClean="0"/>
              <a:t>entity</a:t>
            </a:r>
            <a:endParaRPr lang="zh-TW" altLang="zh-TW" sz="1600" dirty="0"/>
          </a:p>
          <a:p>
            <a:pPr>
              <a:lnSpc>
                <a:spcPct val="150000"/>
              </a:lnSpc>
            </a:pPr>
            <a:r>
              <a:rPr lang="en-US" altLang="zh-TW" sz="1600" dirty="0"/>
              <a:t>|</a:t>
            </a:r>
            <a:r>
              <a:rPr lang="en-US" altLang="zh-TW" sz="1600" dirty="0" smtClean="0"/>
              <a:t>N(</a:t>
            </a:r>
            <a:r>
              <a:rPr lang="en-US" altLang="zh-TW" sz="1600" dirty="0" err="1"/>
              <a:t>E</a:t>
            </a:r>
            <a:r>
              <a:rPr lang="en-US" altLang="zh-TW" sz="1600" baseline="-25000" dirty="0" err="1"/>
              <a:t>i</a:t>
            </a:r>
            <a:r>
              <a:rPr lang="en-US" altLang="zh-TW" sz="1600" dirty="0" smtClean="0"/>
              <a:t>)| </a:t>
            </a:r>
            <a:r>
              <a:rPr lang="en-US" altLang="zh-TW" sz="1600" dirty="0"/>
              <a:t>is the size of </a:t>
            </a:r>
            <a:r>
              <a:rPr lang="en-US" altLang="zh-TW" sz="1600" dirty="0" smtClean="0"/>
              <a:t>N(</a:t>
            </a:r>
            <a:r>
              <a:rPr lang="en-US" altLang="zh-TW" sz="1600" dirty="0" err="1"/>
              <a:t>E</a:t>
            </a:r>
            <a:r>
              <a:rPr lang="en-US" altLang="zh-TW" sz="1600" baseline="-25000" dirty="0" err="1"/>
              <a:t>i</a:t>
            </a:r>
            <a:r>
              <a:rPr lang="en-US" altLang="zh-TW" sz="1600" dirty="0" smtClean="0"/>
              <a:t>).   | N</a:t>
            </a:r>
            <a:r>
              <a:rPr lang="en-US" altLang="zh-TW" sz="1600" dirty="0"/>
              <a:t>(“Pride and Prejudice”) | </a:t>
            </a:r>
            <a:r>
              <a:rPr lang="en-US" altLang="zh-TW" sz="1600" dirty="0" smtClean="0"/>
              <a:t>= 1  </a:t>
            </a:r>
            <a:r>
              <a:rPr lang="en-US" altLang="zh-TW" sz="1600" dirty="0" smtClean="0">
                <a:solidFill>
                  <a:srgbClr val="FF0000"/>
                </a:solidFill>
              </a:rPr>
              <a:t>(Node “Jane Austen”) </a:t>
            </a:r>
            <a:endParaRPr lang="zh-TW" altLang="zh-TW" sz="16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2204864"/>
            <a:ext cx="165618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55576" y="3219706"/>
            <a:ext cx="1440160" cy="497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635896" y="2276872"/>
            <a:ext cx="1440160" cy="497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707904" y="1556792"/>
            <a:ext cx="1368152" cy="5760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023828" y="3160738"/>
            <a:ext cx="1368152" cy="5760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519244" y="3160738"/>
            <a:ext cx="1132876" cy="55629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1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Real-world Enterprise Data </a:t>
            </a:r>
            <a:r>
              <a:rPr lang="en-US" altLang="zh-TW" dirty="0" smtClean="0"/>
              <a:t>Set</a:t>
            </a:r>
          </a:p>
          <a:p>
            <a:pPr lvl="1"/>
            <a:r>
              <a:rPr lang="en-US" altLang="zh-TW" dirty="0"/>
              <a:t>The data set contains both </a:t>
            </a:r>
            <a:r>
              <a:rPr lang="en-US" altLang="zh-TW" i="1" dirty="0"/>
              <a:t>unstructured </a:t>
            </a:r>
            <a:r>
              <a:rPr lang="en-US" altLang="zh-TW" dirty="0"/>
              <a:t>and </a:t>
            </a:r>
            <a:r>
              <a:rPr lang="en-US" altLang="zh-TW" i="1" dirty="0" smtClean="0"/>
              <a:t>structured </a:t>
            </a:r>
            <a:r>
              <a:rPr lang="en-US" altLang="zh-TW" dirty="0" smtClean="0"/>
              <a:t>information </a:t>
            </a:r>
            <a:r>
              <a:rPr lang="en-US" altLang="zh-TW" dirty="0"/>
              <a:t>about HP, which is referred to as </a:t>
            </a:r>
            <a:r>
              <a:rPr lang="en-US" altLang="zh-TW" b="1" dirty="0"/>
              <a:t>REAL</a:t>
            </a:r>
          </a:p>
          <a:p>
            <a:endParaRPr lang="en-US" altLang="zh-TW" b="1" dirty="0" smtClean="0"/>
          </a:p>
          <a:p>
            <a:r>
              <a:rPr lang="en-US" altLang="zh-TW" dirty="0" smtClean="0"/>
              <a:t>Simulated </a:t>
            </a:r>
            <a:r>
              <a:rPr lang="en-US" altLang="zh-TW" dirty="0"/>
              <a:t>Data </a:t>
            </a:r>
            <a:r>
              <a:rPr lang="en-US" altLang="zh-TW" dirty="0" smtClean="0"/>
              <a:t>Set</a:t>
            </a:r>
            <a:endParaRPr lang="en-US" altLang="zh-TW" dirty="0"/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onstructed </a:t>
            </a:r>
            <a:r>
              <a:rPr lang="en-US" altLang="zh-TW" dirty="0"/>
              <a:t>a simulated data </a:t>
            </a:r>
            <a:r>
              <a:rPr lang="en-US" altLang="zh-TW" dirty="0" smtClean="0"/>
              <a:t>set by </a:t>
            </a:r>
            <a:r>
              <a:rPr lang="en-US" altLang="zh-TW" dirty="0"/>
              <a:t>choosing the Billion Triple Challenge 2009 </a:t>
            </a:r>
            <a:r>
              <a:rPr lang="en-US" altLang="zh-TW" dirty="0" smtClean="0"/>
              <a:t>dataset </a:t>
            </a:r>
            <a:r>
              <a:rPr lang="en-US" altLang="zh-TW" dirty="0"/>
              <a:t>which consists of a RDF </a:t>
            </a:r>
            <a:r>
              <a:rPr lang="en-US" altLang="zh-TW" dirty="0" smtClean="0"/>
              <a:t>graph</a:t>
            </a:r>
          </a:p>
          <a:p>
            <a:pPr lvl="1"/>
            <a:r>
              <a:rPr lang="en-US" altLang="zh-TW" dirty="0" smtClean="0"/>
              <a:t>Chose </a:t>
            </a:r>
            <a:r>
              <a:rPr lang="en-US" altLang="zh-TW" dirty="0"/>
              <a:t>the </a:t>
            </a:r>
            <a:r>
              <a:rPr lang="en-US" altLang="zh-TW" dirty="0" smtClean="0"/>
              <a:t>Category B </a:t>
            </a:r>
            <a:r>
              <a:rPr lang="en-US" altLang="zh-TW" dirty="0"/>
              <a:t>of ClueWeb09 </a:t>
            </a:r>
            <a:r>
              <a:rPr lang="en-US" altLang="zh-TW" dirty="0" smtClean="0"/>
              <a:t>collection  </a:t>
            </a:r>
            <a:r>
              <a:rPr lang="en-US" altLang="zh-TW" dirty="0"/>
              <a:t>as the complementary </a:t>
            </a:r>
            <a:r>
              <a:rPr lang="en-US" altLang="zh-TW" i="1" dirty="0"/>
              <a:t>unstructured </a:t>
            </a:r>
            <a:r>
              <a:rPr lang="en-US" altLang="zh-TW" i="1" dirty="0" smtClean="0"/>
              <a:t>data</a:t>
            </a:r>
          </a:p>
          <a:p>
            <a:pPr lvl="1"/>
            <a:r>
              <a:rPr lang="en-US" altLang="zh-TW" dirty="0"/>
              <a:t>The data set is referred to as </a:t>
            </a:r>
            <a:r>
              <a:rPr lang="en-US" altLang="zh-TW" b="1" dirty="0"/>
              <a:t>SIMU</a:t>
            </a:r>
            <a:endParaRPr lang="en-US" altLang="zh-TW" b="1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5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533400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Experiment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33128"/>
            <a:ext cx="8229600" cy="599728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Performance of requirement identification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3911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5" y="4221088"/>
            <a:ext cx="53435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655898" cy="374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3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803505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7913"/>
            <a:ext cx="53054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3429000"/>
            <a:ext cx="8229600" cy="76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 Baseline Method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323528" y="5373216"/>
            <a:ext cx="8229600" cy="94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 Paper Method</a:t>
            </a:r>
          </a:p>
          <a:p>
            <a:endParaRPr lang="zh-TW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9927"/>
            <a:ext cx="5904656" cy="13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47671"/>
            <a:ext cx="5738135" cy="90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067944" y="6031290"/>
            <a:ext cx="1656184" cy="53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93566" y="4443983"/>
            <a:ext cx="217843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835696" y="4774749"/>
            <a:ext cx="792088" cy="53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0600"/>
          </a:xfrm>
        </p:spPr>
        <p:txBody>
          <a:bodyPr/>
          <a:lstStyle/>
          <a:p>
            <a:r>
              <a:rPr lang="en-US" altLang="zh-TW" dirty="0" smtClean="0"/>
              <a:t>Experiment - REAL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53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22176"/>
            <a:ext cx="8229600" cy="990600"/>
          </a:xfrm>
        </p:spPr>
        <p:txBody>
          <a:bodyPr/>
          <a:lstStyle/>
          <a:p>
            <a:r>
              <a:rPr lang="en-US" altLang="zh-TW" dirty="0"/>
              <a:t>Experiment - </a:t>
            </a:r>
            <a:r>
              <a:rPr lang="en-US" altLang="zh-TW" dirty="0" smtClean="0"/>
              <a:t>SIMU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7606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88568"/>
            <a:ext cx="6614520" cy="77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79512" y="3526121"/>
            <a:ext cx="4392488" cy="321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 </a:t>
            </a:r>
            <a:r>
              <a:rPr lang="en-US" altLang="zh-TW" sz="2200" dirty="0" smtClean="0"/>
              <a:t>Baseline Method</a:t>
            </a:r>
          </a:p>
          <a:p>
            <a:pPr lvl="1"/>
            <a:r>
              <a:rPr lang="en-US" altLang="zh-TW" sz="1800" dirty="0" smtClean="0"/>
              <a:t>1dBL : 1-dimensional retrieval</a:t>
            </a:r>
          </a:p>
          <a:p>
            <a:pPr lvl="1"/>
            <a:r>
              <a:rPr lang="en-US" altLang="zh-TW" sz="1800" dirty="0" smtClean="0"/>
              <a:t>2dBL :</a:t>
            </a:r>
          </a:p>
          <a:p>
            <a:pPr lvl="1"/>
            <a:r>
              <a:rPr lang="en-US" altLang="zh-TW" sz="1800" dirty="0" smtClean="0"/>
              <a:t>2dSem : 2dBL  +  Q = Q</a:t>
            </a:r>
            <a:r>
              <a:rPr lang="en-US" altLang="zh-TW" sz="1800" baseline="-25000" dirty="0" smtClean="0"/>
              <a:t>T-EXP</a:t>
            </a:r>
            <a:endParaRPr lang="en-US" altLang="zh-TW" sz="1800" dirty="0" smtClean="0"/>
          </a:p>
          <a:p>
            <a:r>
              <a:rPr lang="en-US" altLang="zh-TW" dirty="0"/>
              <a:t> </a:t>
            </a:r>
            <a:r>
              <a:rPr lang="en-US" altLang="zh-TW" sz="2200" dirty="0" smtClean="0"/>
              <a:t>Paper </a:t>
            </a:r>
            <a:r>
              <a:rPr lang="en-US" altLang="zh-TW" sz="2200" dirty="0"/>
              <a:t>Method</a:t>
            </a:r>
          </a:p>
          <a:p>
            <a:pPr lvl="1"/>
            <a:r>
              <a:rPr lang="en-US" altLang="zh-TW" sz="1600" dirty="0" smtClean="0"/>
              <a:t>2dGraph :</a:t>
            </a:r>
          </a:p>
          <a:p>
            <a:pPr marL="274320" lvl="1" indent="0">
              <a:buNone/>
            </a:pPr>
            <a:endParaRPr lang="en-US" altLang="zh-TW" sz="1600" dirty="0" smtClean="0"/>
          </a:p>
          <a:p>
            <a:pPr marL="274320" lvl="1" indent="0">
              <a:buNone/>
            </a:pPr>
            <a:endParaRPr lang="en-US" altLang="zh-TW" sz="1600" dirty="0" smtClean="0"/>
          </a:p>
          <a:p>
            <a:pPr lvl="1"/>
            <a:r>
              <a:rPr lang="en-US" altLang="zh-TW" sz="1600" dirty="0" smtClean="0"/>
              <a:t>2dGraphSEM: 2dGraph + </a:t>
            </a:r>
            <a:r>
              <a:rPr lang="en-US" altLang="zh-TW" sz="1600" dirty="0"/>
              <a:t>Q = Q</a:t>
            </a:r>
            <a:r>
              <a:rPr lang="en-US" altLang="zh-TW" sz="1600" baseline="-25000" dirty="0"/>
              <a:t>T-EXP</a:t>
            </a:r>
            <a:endParaRPr lang="en-US" altLang="zh-TW" sz="1600" dirty="0"/>
          </a:p>
          <a:p>
            <a:pPr lvl="1"/>
            <a:endParaRPr lang="en-US" altLang="zh-TW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53419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820506" y="4293096"/>
            <a:ext cx="175149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724128" y="5596916"/>
            <a:ext cx="2582072" cy="568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4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Conclusion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200" dirty="0" smtClean="0"/>
              <a:t>The paper demonstrated the feasibility of leveraging unstructured information to improve the search quality over structured and semi-structured information.</a:t>
            </a:r>
          </a:p>
          <a:p>
            <a:endParaRPr lang="en-US" altLang="zh-TW" sz="2800" dirty="0"/>
          </a:p>
          <a:p>
            <a:r>
              <a:rPr lang="en-US" altLang="zh-TW" sz="2200" dirty="0"/>
              <a:t>R</a:t>
            </a:r>
            <a:r>
              <a:rPr lang="en-US" altLang="zh-TW" sz="2200" dirty="0" smtClean="0"/>
              <a:t>anking methods utilized </a:t>
            </a:r>
            <a:r>
              <a:rPr lang="en-US" altLang="zh-TW" sz="2200" i="1" dirty="0"/>
              <a:t>unstructured </a:t>
            </a:r>
            <a:r>
              <a:rPr lang="en-US" altLang="zh-TW" sz="2200" dirty="0"/>
              <a:t>information to identify type requirement in keyword queries and bridge the vocabulary gap between the query and the data collection.</a:t>
            </a:r>
          </a:p>
          <a:p>
            <a:endParaRPr lang="en-US" altLang="zh-TW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4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771525"/>
            <a:ext cx="877252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34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7086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7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977218"/>
            <a:ext cx="83534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9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" y="1124744"/>
            <a:ext cx="904495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419872" y="2204864"/>
            <a:ext cx="9361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788024" y="1628800"/>
            <a:ext cx="1558735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152936" y="2996952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3528" y="35016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Introduction - Motivation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735796" y="4869160"/>
            <a:ext cx="16201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735796" y="5301208"/>
            <a:ext cx="26282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976156" y="5085184"/>
            <a:ext cx="28443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7504" y="2357264"/>
            <a:ext cx="2304256" cy="179181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07504" y="3973252"/>
            <a:ext cx="2304256" cy="183201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7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0542"/>
            <a:ext cx="8712967" cy="582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43808" y="620688"/>
            <a:ext cx="3600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400" b="1" dirty="0" smtClean="0"/>
              <a:t>Q= “John Smith  contact information</a:t>
            </a:r>
            <a:r>
              <a:rPr lang="en-US" altLang="zh-TW" sz="1200" b="1" dirty="0" smtClean="0"/>
              <a:t>”</a:t>
            </a:r>
            <a:r>
              <a:rPr lang="zh-TW" altLang="en-US" sz="1200" b="1" dirty="0" smtClean="0"/>
              <a:t> </a:t>
            </a:r>
            <a:endParaRPr lang="zh-TW" altLang="en-US" sz="1200" b="1" dirty="0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2267744" y="1772816"/>
            <a:ext cx="1728192" cy="5308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203848" y="2632224"/>
            <a:ext cx="284184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622086" y="2060848"/>
            <a:ext cx="1525978" cy="24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400" b="1" dirty="0" smtClean="0"/>
              <a:t>“John Smith</a:t>
            </a:r>
            <a:r>
              <a:rPr lang="en-US" altLang="zh-TW" sz="1200" b="1" dirty="0" smtClean="0"/>
              <a:t>”</a:t>
            </a:r>
            <a:r>
              <a:rPr lang="zh-TW" altLang="en-US" sz="1200" b="1" dirty="0" smtClean="0"/>
              <a:t> </a:t>
            </a:r>
            <a:endParaRPr lang="zh-TW" altLang="en-US" sz="1200" b="1" dirty="0"/>
          </a:p>
        </p:txBody>
      </p:sp>
      <p:sp>
        <p:nvSpPr>
          <p:cNvPr id="18" name="矩形 17"/>
          <p:cNvSpPr/>
          <p:nvPr/>
        </p:nvSpPr>
        <p:spPr>
          <a:xfrm>
            <a:off x="3347864" y="2852936"/>
            <a:ext cx="21158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400" b="1" dirty="0" smtClean="0"/>
              <a:t>“contact information</a:t>
            </a:r>
            <a:r>
              <a:rPr lang="en-US" altLang="zh-TW" sz="1200" b="1" dirty="0" smtClean="0"/>
              <a:t>”</a:t>
            </a:r>
            <a:r>
              <a:rPr lang="zh-TW" altLang="en-US" sz="1200" b="1" dirty="0" smtClean="0"/>
              <a:t> 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 flipH="1" flipV="1">
            <a:off x="5076056" y="1772816"/>
            <a:ext cx="1656184" cy="48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矩形圖說文字 4"/>
          <p:cNvSpPr/>
          <p:nvPr/>
        </p:nvSpPr>
        <p:spPr>
          <a:xfrm>
            <a:off x="6588224" y="620688"/>
            <a:ext cx="2448272" cy="766088"/>
          </a:xfrm>
          <a:prstGeom prst="wedgeRectCallout">
            <a:avLst>
              <a:gd name="adj1" fmla="val -83011"/>
              <a:gd name="adj2" fmla="val 120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Find relevant information</a:t>
            </a: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 of certain types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3273636"/>
            <a:ext cx="4032448" cy="28916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60032" y="3212976"/>
            <a:ext cx="4032448" cy="33123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4" y="251726"/>
            <a:ext cx="2635594" cy="145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1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8" grpId="0" animBg="1"/>
      <p:bldP spid="5" grpId="0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512" y="3212976"/>
            <a:ext cx="8229600" cy="2044824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Main Step:</a:t>
            </a:r>
          </a:p>
          <a:p>
            <a:pPr lvl="1"/>
            <a:r>
              <a:rPr lang="en-US" altLang="zh-TW" dirty="0" smtClean="0"/>
              <a:t>Requirements Identification</a:t>
            </a:r>
          </a:p>
          <a:p>
            <a:pPr lvl="1"/>
            <a:r>
              <a:rPr lang="en-US" altLang="zh-TW" dirty="0" smtClean="0"/>
              <a:t>Search based on both requirements</a:t>
            </a:r>
          </a:p>
          <a:p>
            <a:pPr lvl="2"/>
            <a:r>
              <a:rPr lang="en-US" altLang="zh-TW" dirty="0" smtClean="0"/>
              <a:t>Ranking Methods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484784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This problem as keyword search over </a:t>
            </a:r>
            <a:r>
              <a:rPr lang="en-US" altLang="zh-TW" b="1" i="1" dirty="0" smtClean="0"/>
              <a:t>structured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or </a:t>
            </a:r>
            <a:r>
              <a:rPr lang="en-US" altLang="zh-TW" b="1" i="1" dirty="0" smtClean="0"/>
              <a:t>semi-structured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data, and then propose to leverage the complementary </a:t>
            </a:r>
            <a:r>
              <a:rPr lang="en-US" altLang="zh-TW" b="1" i="1" dirty="0" smtClean="0"/>
              <a:t>unstructured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information in the enterprise data to solve the problem.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00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0560" y="1807840"/>
            <a:ext cx="8045896" cy="3709392"/>
            <a:chOff x="1008" y="1536"/>
            <a:chExt cx="4420" cy="187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gray">
            <a:xfrm>
              <a:off x="1160" y="1687"/>
              <a:ext cx="947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36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7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8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9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32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3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6" name="AutoShape 36"/>
            <p:cNvSpPr>
              <a:spLocks noChangeArrowheads="1"/>
            </p:cNvSpPr>
            <p:nvPr/>
          </p:nvSpPr>
          <p:spPr bwMode="gray">
            <a:xfrm>
              <a:off x="1036" y="3108"/>
              <a:ext cx="1192" cy="3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TW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C</a:t>
              </a:r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ontent requirement</a:t>
              </a:r>
            </a:p>
            <a:p>
              <a:pPr algn="ctr" eaLnBrk="0" hangingPunct="0"/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Type requirement</a:t>
              </a:r>
              <a:endPara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gray">
            <a:xfrm>
              <a:off x="2552" y="3108"/>
              <a:ext cx="1333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Similarity –based</a:t>
              </a:r>
            </a:p>
            <a:p>
              <a:pPr algn="ctr" eaLnBrk="0" hangingPunct="0"/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Language Modeling - based</a:t>
              </a:r>
              <a:endPara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28" name="AutoShape 38"/>
            <p:cNvSpPr>
              <a:spLocks noChangeArrowheads="1"/>
            </p:cNvSpPr>
            <p:nvPr/>
          </p:nvSpPr>
          <p:spPr bwMode="gray">
            <a:xfrm>
              <a:off x="4214" y="3108"/>
              <a:ext cx="1191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Structured Data</a:t>
              </a:r>
            </a:p>
            <a:p>
              <a:pPr algn="ctr" eaLnBrk="0" hangingPunct="0"/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Semi-Structured </a:t>
              </a:r>
              <a:r>
                <a:rPr lang="en-US" altLang="zh-TW" sz="14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Datd</a:t>
              </a:r>
              <a:endPara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endParaRPr>
            </a:p>
          </p:txBody>
        </p:sp>
      </p:grp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755576" y="2708920"/>
            <a:ext cx="2017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2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Problem</a:t>
            </a:r>
          </a:p>
          <a:p>
            <a:pPr algn="ctr" eaLnBrk="0" hangingPunct="0"/>
            <a:r>
              <a:rPr lang="en-US" altLang="zh-TW" sz="22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Formulation</a:t>
            </a:r>
            <a:endParaRPr lang="en-US" altLang="zh-TW" sz="2200" b="1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gray">
          <a:xfrm>
            <a:off x="3630747" y="2708920"/>
            <a:ext cx="2021373" cy="7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Requirements</a:t>
            </a:r>
          </a:p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Identification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gray">
          <a:xfrm>
            <a:off x="6973760" y="2708920"/>
            <a:ext cx="1198640" cy="7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Ranking </a:t>
            </a:r>
          </a:p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Methods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4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Problem </a:t>
            </a:r>
            <a:r>
              <a:rPr lang="en-US" altLang="zh-TW" dirty="0" smtClean="0"/>
              <a:t>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4114800" cy="1972816"/>
          </a:xfrm>
        </p:spPr>
        <p:txBody>
          <a:bodyPr/>
          <a:lstStyle/>
          <a:p>
            <a:r>
              <a:rPr lang="en-US" altLang="zh-TW" i="1" dirty="0"/>
              <a:t>Q </a:t>
            </a:r>
            <a:r>
              <a:rPr lang="en-US" altLang="zh-TW" dirty="0"/>
              <a:t>= </a:t>
            </a:r>
            <a:r>
              <a:rPr lang="en-US" altLang="zh-TW" dirty="0" smtClean="0"/>
              <a:t>(</a:t>
            </a:r>
            <a:r>
              <a:rPr lang="en-US" altLang="zh-TW" dirty="0"/>
              <a:t>Q</a:t>
            </a:r>
            <a:r>
              <a:rPr lang="en-US" altLang="zh-TW" baseline="-25000" dirty="0"/>
              <a:t>C</a:t>
            </a:r>
            <a:r>
              <a:rPr lang="en-US" altLang="zh-TW" i="1" baseline="-25000" dirty="0"/>
              <a:t> </a:t>
            </a:r>
            <a:r>
              <a:rPr lang="en-US" altLang="zh-TW" i="1" dirty="0" smtClean="0"/>
              <a:t> </a:t>
            </a:r>
            <a:r>
              <a:rPr lang="en-US" altLang="zh-TW" dirty="0"/>
              <a:t>U</a:t>
            </a:r>
            <a:r>
              <a:rPr lang="en-US" altLang="zh-TW" dirty="0" smtClean="0"/>
              <a:t> Q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)  </a:t>
            </a:r>
          </a:p>
          <a:p>
            <a:pPr lvl="1"/>
            <a:r>
              <a:rPr lang="en-US" altLang="zh-TW" dirty="0" smtClean="0"/>
              <a:t>Content </a:t>
            </a:r>
            <a:r>
              <a:rPr lang="en-US" altLang="zh-TW" dirty="0"/>
              <a:t>requirements </a:t>
            </a:r>
          </a:p>
          <a:p>
            <a:pPr lvl="2"/>
            <a:r>
              <a:rPr lang="en-US" altLang="zh-TW" dirty="0" smtClean="0"/>
              <a:t>kind </a:t>
            </a:r>
            <a:r>
              <a:rPr lang="en-US" altLang="zh-TW" dirty="0"/>
              <a:t>of </a:t>
            </a:r>
            <a:r>
              <a:rPr lang="en-US" altLang="zh-TW" dirty="0" smtClean="0"/>
              <a:t>information is relevant.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ype requirements </a:t>
            </a:r>
          </a:p>
          <a:p>
            <a:pPr lvl="2"/>
            <a:r>
              <a:rPr lang="en-US" altLang="zh-TW" dirty="0" smtClean="0"/>
              <a:t>type of information </a:t>
            </a:r>
            <a:r>
              <a:rPr lang="en-US" altLang="zh-TW" dirty="0"/>
              <a:t>is </a:t>
            </a:r>
            <a:r>
              <a:rPr lang="en-US" altLang="zh-TW" dirty="0" smtClean="0"/>
              <a:t>desirable.</a:t>
            </a:r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0575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3789040"/>
            <a:ext cx="331236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D</a:t>
            </a:r>
            <a:r>
              <a:rPr lang="en-US" altLang="zh-TW" dirty="0" smtClean="0"/>
              <a:t>ata Source  </a:t>
            </a:r>
          </a:p>
          <a:p>
            <a:pPr lvl="1"/>
            <a:r>
              <a:rPr lang="en-US" altLang="zh-TW" dirty="0" smtClean="0"/>
              <a:t>Content requirements</a:t>
            </a:r>
          </a:p>
          <a:p>
            <a:pPr lvl="2"/>
            <a:r>
              <a:rPr lang="en-US" altLang="zh-TW" dirty="0" smtClean="0"/>
              <a:t>Attribute Value in tuple</a:t>
            </a:r>
          </a:p>
          <a:p>
            <a:pPr lvl="1"/>
            <a:r>
              <a:rPr lang="en-US" altLang="zh-TW" dirty="0" smtClean="0"/>
              <a:t> Type requirements</a:t>
            </a:r>
          </a:p>
          <a:p>
            <a:pPr lvl="2"/>
            <a:r>
              <a:rPr lang="en-US" altLang="zh-TW" dirty="0" smtClean="0"/>
              <a:t>Attribute Names</a:t>
            </a:r>
          </a:p>
          <a:p>
            <a:pPr marL="548640" lvl="2" indent="0">
              <a:buNone/>
            </a:pP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889735"/>
              </p:ext>
            </p:extLst>
          </p:nvPr>
        </p:nvGraphicFramePr>
        <p:xfrm>
          <a:off x="3857524" y="4161666"/>
          <a:ext cx="5178972" cy="731520"/>
        </p:xfrm>
        <a:graphic>
          <a:graphicData uri="http://schemas.openxmlformats.org/drawingml/2006/table">
            <a:tbl>
              <a:tblPr/>
              <a:tblGrid>
                <a:gridCol w="1392880"/>
                <a:gridCol w="864096"/>
                <a:gridCol w="1296144"/>
                <a:gridCol w="1625852"/>
              </a:tblGrid>
              <a:tr h="130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Employee 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Department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</a:tr>
              <a:tr h="35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1339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John Smith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smith@foo.com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910560" y="37923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i="1" dirty="0" smtClean="0"/>
              <a:t>Employee </a:t>
            </a:r>
            <a:endParaRPr lang="zh-TW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3779912" y="4401108"/>
            <a:ext cx="1584176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779912" y="4077072"/>
            <a:ext cx="536408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8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0560" y="1807840"/>
            <a:ext cx="8045896" cy="2496706"/>
            <a:chOff x="1008" y="1536"/>
            <a:chExt cx="4420" cy="126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1160" y="1687"/>
              <a:ext cx="947" cy="952"/>
              <a:chOff x="4166" y="1706"/>
              <a:chExt cx="1252" cy="1252"/>
            </a:xfrm>
          </p:grpSpPr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gray">
            <a:xfrm>
              <a:off x="2745" y="1687"/>
              <a:ext cx="947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32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3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755576" y="2708920"/>
            <a:ext cx="2017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Problem</a:t>
            </a:r>
          </a:p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Formulation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gray">
          <a:xfrm>
            <a:off x="3630747" y="2708920"/>
            <a:ext cx="2021373" cy="7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Requirements</a:t>
            </a:r>
          </a:p>
          <a:p>
            <a:pPr algn="ctr" eaLnBrk="0" hangingPunct="0"/>
            <a:r>
              <a:rPr lang="en-US" altLang="zh-TW" sz="20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Identification</a:t>
            </a:r>
            <a:endParaRPr lang="en-US" altLang="zh-TW" sz="2000" b="1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gray">
          <a:xfrm>
            <a:off x="6973760" y="2708920"/>
            <a:ext cx="1198640" cy="7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Ranking </a:t>
            </a:r>
          </a:p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Methods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gray">
          <a:xfrm>
            <a:off x="681529" y="4922778"/>
            <a:ext cx="2169843" cy="5944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</a:t>
            </a:r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ontent requirement</a:t>
            </a:r>
          </a:p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Type requirement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8" name="AutoShape 37"/>
          <p:cNvSpPr>
            <a:spLocks noChangeArrowheads="1"/>
          </p:cNvSpPr>
          <p:nvPr/>
        </p:nvSpPr>
        <p:spPr bwMode="gray">
          <a:xfrm>
            <a:off x="3441163" y="4922778"/>
            <a:ext cx="2426511" cy="59445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Similarity –based</a:t>
            </a:r>
          </a:p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Language Modeling - based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9" name="AutoShape 38"/>
          <p:cNvSpPr>
            <a:spLocks noChangeArrowheads="1"/>
          </p:cNvSpPr>
          <p:nvPr/>
        </p:nvSpPr>
        <p:spPr bwMode="gray">
          <a:xfrm>
            <a:off x="6466565" y="4922778"/>
            <a:ext cx="2168023" cy="5944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Structured Data</a:t>
            </a:r>
          </a:p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Semi-Structured </a:t>
            </a:r>
            <a:r>
              <a:rPr lang="en-US" altLang="zh-TW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Datd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2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Similarity based 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9552" y="1484784"/>
            <a:ext cx="4859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/>
              <a:t>Q </a:t>
            </a:r>
            <a:r>
              <a:rPr lang="en-US" altLang="zh-TW" sz="2000" dirty="0"/>
              <a:t>= </a:t>
            </a:r>
            <a:r>
              <a:rPr lang="en-US" altLang="zh-TW" sz="2000" b="1" dirty="0"/>
              <a:t>“</a:t>
            </a:r>
            <a:r>
              <a:rPr lang="en-US" altLang="zh-TW" sz="2000" b="1" dirty="0" smtClean="0"/>
              <a:t>John Smith </a:t>
            </a:r>
            <a:r>
              <a:rPr lang="en-US" altLang="zh-TW" sz="2000" b="1" dirty="0"/>
              <a:t>contact </a:t>
            </a:r>
            <a:r>
              <a:rPr lang="en-US" altLang="zh-TW" sz="2000" b="1" dirty="0" smtClean="0"/>
              <a:t>information”</a:t>
            </a:r>
            <a:r>
              <a:rPr lang="zh-TW" altLang="en-US" sz="2000" b="1" dirty="0" smtClean="0"/>
              <a:t> </a:t>
            </a:r>
            <a:endParaRPr lang="zh-TW" altLang="en-US" sz="2000" b="1" dirty="0"/>
          </a:p>
        </p:txBody>
      </p:sp>
      <p:sp>
        <p:nvSpPr>
          <p:cNvPr id="8" name="流程圖: 接點 7"/>
          <p:cNvSpPr/>
          <p:nvPr/>
        </p:nvSpPr>
        <p:spPr>
          <a:xfrm>
            <a:off x="899592" y="3933056"/>
            <a:ext cx="2059540" cy="79208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“John” , “Smith”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9" name="流程圖: 接點 8"/>
          <p:cNvSpPr/>
          <p:nvPr/>
        </p:nvSpPr>
        <p:spPr>
          <a:xfrm>
            <a:off x="1949150" y="1988840"/>
            <a:ext cx="1470722" cy="722122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Smith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5508104" y="1916832"/>
            <a:ext cx="1440160" cy="758962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contact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11" name="流程圖: 接點 10"/>
          <p:cNvSpPr/>
          <p:nvPr/>
        </p:nvSpPr>
        <p:spPr>
          <a:xfrm>
            <a:off x="3779912" y="1963399"/>
            <a:ext cx="1440160" cy="745521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information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cxnSp>
        <p:nvCxnSpPr>
          <p:cNvPr id="12" name="直線單箭頭接點 11"/>
          <p:cNvCxnSpPr>
            <a:endCxn id="9" idx="2"/>
          </p:cNvCxnSpPr>
          <p:nvPr/>
        </p:nvCxnSpPr>
        <p:spPr>
          <a:xfrm flipV="1">
            <a:off x="1485954" y="2349901"/>
            <a:ext cx="463196" cy="2467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向右箭號 25"/>
          <p:cNvSpPr/>
          <p:nvPr/>
        </p:nvSpPr>
        <p:spPr>
          <a:xfrm rot="5400000">
            <a:off x="3356857" y="3075704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流程圖: 接點 26"/>
          <p:cNvSpPr/>
          <p:nvPr/>
        </p:nvSpPr>
        <p:spPr>
          <a:xfrm>
            <a:off x="251519" y="2004576"/>
            <a:ext cx="1394959" cy="760810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John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29" name="流程圖: 接點 28"/>
          <p:cNvSpPr/>
          <p:nvPr/>
        </p:nvSpPr>
        <p:spPr>
          <a:xfrm>
            <a:off x="3230300" y="3908661"/>
            <a:ext cx="1512168" cy="816483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information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31" name="向右箭號 30"/>
          <p:cNvSpPr/>
          <p:nvPr/>
        </p:nvSpPr>
        <p:spPr>
          <a:xfrm rot="5400000">
            <a:off x="3383371" y="4932176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接點 31"/>
          <p:cNvSpPr/>
          <p:nvPr/>
        </p:nvSpPr>
        <p:spPr>
          <a:xfrm>
            <a:off x="1138279" y="5589240"/>
            <a:ext cx="2059540" cy="79208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“John” , “Smith”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33" name="流程圖: 接點 32"/>
          <p:cNvSpPr/>
          <p:nvPr/>
        </p:nvSpPr>
        <p:spPr>
          <a:xfrm>
            <a:off x="4018599" y="5593376"/>
            <a:ext cx="2065569" cy="79208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“information” , “contact”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pic>
        <p:nvPicPr>
          <p:cNvPr id="34" name="Picture 6" descr="view result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24" y="530120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向右箭號 34"/>
          <p:cNvSpPr/>
          <p:nvPr/>
        </p:nvSpPr>
        <p:spPr>
          <a:xfrm>
            <a:off x="6354215" y="5661248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1754202" y="5085184"/>
            <a:ext cx="700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 smtClean="0"/>
              <a:t>Q</a:t>
            </a:r>
            <a:r>
              <a:rPr lang="en-US" altLang="zh-TW" sz="2800" i="1" baseline="-25000" dirty="0" smtClean="0"/>
              <a:t>C</a:t>
            </a:r>
            <a:r>
              <a:rPr lang="en-US" altLang="zh-TW" i="1" dirty="0" smtClean="0"/>
              <a:t> </a:t>
            </a:r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7020272" y="1857392"/>
            <a:ext cx="2016224" cy="73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500" b="1" dirty="0" smtClean="0"/>
              <a:t>Calculate Similarity</a:t>
            </a:r>
            <a:endParaRPr lang="zh-TW" altLang="en-US" sz="1500" b="1" dirty="0"/>
          </a:p>
        </p:txBody>
      </p:sp>
      <p:cxnSp>
        <p:nvCxnSpPr>
          <p:cNvPr id="46" name="直線單箭頭接點 45"/>
          <p:cNvCxnSpPr>
            <a:endCxn id="8" idx="0"/>
          </p:cNvCxnSpPr>
          <p:nvPr/>
        </p:nvCxnSpPr>
        <p:spPr>
          <a:xfrm>
            <a:off x="1138279" y="2765386"/>
            <a:ext cx="791083" cy="1167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endCxn id="8" idx="0"/>
          </p:cNvCxnSpPr>
          <p:nvPr/>
        </p:nvCxnSpPr>
        <p:spPr>
          <a:xfrm flipH="1">
            <a:off x="1929362" y="2675794"/>
            <a:ext cx="419876" cy="1257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流程圖: 接點 51"/>
          <p:cNvSpPr/>
          <p:nvPr/>
        </p:nvSpPr>
        <p:spPr>
          <a:xfrm>
            <a:off x="5004048" y="3894174"/>
            <a:ext cx="1440160" cy="758962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contact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14592" y="5011998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 smtClean="0"/>
              <a:t>Q</a:t>
            </a:r>
            <a:r>
              <a:rPr lang="en-US" altLang="zh-TW" sz="2800" i="1" baseline="-25000" dirty="0" smtClean="0"/>
              <a:t>T</a:t>
            </a:r>
            <a:r>
              <a:rPr lang="en-US" altLang="zh-TW" i="1" dirty="0" smtClean="0"/>
              <a:t> 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723247" y="4973106"/>
            <a:ext cx="2241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990000"/>
                </a:solidFill>
              </a:rPr>
              <a:t>Identify </a:t>
            </a:r>
            <a:r>
              <a:rPr lang="en-US" altLang="zh-TW" sz="2000" b="1" dirty="0">
                <a:solidFill>
                  <a:srgbClr val="990000"/>
                </a:solidFill>
              </a:rPr>
              <a:t>Cluster</a:t>
            </a:r>
            <a:r>
              <a:rPr lang="zh-TW" altLang="en-US" sz="2000" b="1" dirty="0" smtClean="0">
                <a:solidFill>
                  <a:srgbClr val="990000"/>
                </a:solidFill>
              </a:rPr>
              <a:t> </a:t>
            </a:r>
            <a:endParaRPr lang="zh-TW" altLang="en-US" sz="2000" b="1" dirty="0">
              <a:solidFill>
                <a:srgbClr val="990000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4355976" y="4725144"/>
            <a:ext cx="719075" cy="897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5075051" y="4725144"/>
            <a:ext cx="433053" cy="897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7" grpId="0"/>
      <p:bldP spid="43" grpId="0" animBg="1"/>
      <p:bldP spid="43" grpId="1" animBg="1"/>
      <p:bldP spid="52" grpId="0" animBg="1"/>
      <p:bldP spid="5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14466</TotalTime>
  <Words>1003</Words>
  <Application>Microsoft Office PowerPoint</Application>
  <PresentationFormat>如螢幕大小 (4:3)</PresentationFormat>
  <Paragraphs>290</Paragraphs>
  <Slides>28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清晰度</vt:lpstr>
      <vt:lpstr>Finding Relevant Information of Certain Types from Enterprise Data</vt:lpstr>
      <vt:lpstr>Outline</vt:lpstr>
      <vt:lpstr>Introduction - Motivation</vt:lpstr>
      <vt:lpstr>PowerPoint 簡報</vt:lpstr>
      <vt:lpstr>Introduction</vt:lpstr>
      <vt:lpstr>PowerPoint 簡報</vt:lpstr>
      <vt:lpstr>Problem Formulation</vt:lpstr>
      <vt:lpstr>PowerPoint 簡報</vt:lpstr>
      <vt:lpstr>Similarity based method</vt:lpstr>
      <vt:lpstr>Similarity – Mutual information</vt:lpstr>
      <vt:lpstr>Identify Cluster</vt:lpstr>
      <vt:lpstr>Language Modeling based Method</vt:lpstr>
      <vt:lpstr>Adjust Identification Result</vt:lpstr>
      <vt:lpstr>Adjust Identification Result</vt:lpstr>
      <vt:lpstr>PowerPoint 簡報</vt:lpstr>
      <vt:lpstr>Ranking Method - Structured Data</vt:lpstr>
      <vt:lpstr>Ranking Method - Structured Data</vt:lpstr>
      <vt:lpstr>Query Expansion</vt:lpstr>
      <vt:lpstr>Ranking Method -  Semi Structured Data</vt:lpstr>
      <vt:lpstr>Ranking Method -  Semi Structured Data</vt:lpstr>
      <vt:lpstr>Experiment</vt:lpstr>
      <vt:lpstr>Experiment </vt:lpstr>
      <vt:lpstr>Experiment - REAL </vt:lpstr>
      <vt:lpstr>Experiment - SIMU</vt:lpstr>
      <vt:lpstr>Conclusion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957</cp:revision>
  <cp:lastPrinted>2011-11-21T00:22:00Z</cp:lastPrinted>
  <dcterms:created xsi:type="dcterms:W3CDTF">2011-06-14T10:57:34Z</dcterms:created>
  <dcterms:modified xsi:type="dcterms:W3CDTF">2012-04-30T01:51:34Z</dcterms:modified>
</cp:coreProperties>
</file>